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7" r:id="rId4"/>
    <p:sldId id="272" r:id="rId5"/>
    <p:sldId id="273" r:id="rId6"/>
    <p:sldId id="274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5B70"/>
    <a:srgbClr val="0C9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8"/>
    <p:restoredTop sz="94703"/>
  </p:normalViewPr>
  <p:slideViewPr>
    <p:cSldViewPr snapToGrid="0">
      <p:cViewPr>
        <p:scale>
          <a:sx n="135" d="100"/>
          <a:sy n="135" d="100"/>
        </p:scale>
        <p:origin x="116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C549B-E97B-D45B-7069-D0B18BCC9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49D02-65EA-A64B-24FC-0BC1B55E2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12A56-2C28-BC6D-6AA4-32265A719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766-CD67-8148-8FD5-81892B91E377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CB0AE-5173-AB55-D7C9-6BF73F51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93335-CC14-9CC7-849E-FF82F216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BF2F-AA41-9C48-90CD-FD52BBB90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9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97F9-54E2-446E-A3AD-AF7738207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869DD-5A3A-12AE-94F0-7E1D8853E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8E8FE-6755-4194-48AE-056409A6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766-CD67-8148-8FD5-81892B91E377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E1E3D-0C71-71D4-5D6A-7DD9E800E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4F05E-EAD7-A2B3-7328-5793A677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BF2F-AA41-9C48-90CD-FD52BBB90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4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D158E2-8175-555A-839E-D84596D62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0E262-2C3A-2EF2-BC79-09C80AF37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29F7C-E610-7667-430E-D62942E89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766-CD67-8148-8FD5-81892B91E377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289EC-4BA1-2296-B4A3-B29346666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78FE6-3FC0-CD22-01BC-ABF99EFD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BF2F-AA41-9C48-90CD-FD52BBB90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2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B58B-8434-80B9-9A2B-B4DFF073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2DA2-8F3E-9AB4-1D1A-D6FA920C1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A684D-FD9E-71FB-D2C6-FC5997CA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766-CD67-8148-8FD5-81892B91E377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C0FA5-834C-BA12-33D4-58713D1C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D78B3-4E92-356D-C789-3488C04BC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BF2F-AA41-9C48-90CD-FD52BBB90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1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214BF-592A-0AC9-1064-58ECFB19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B114A-8709-F154-1410-770C6A29B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0AD4-273D-CA1B-E9D4-8AE28C6A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766-CD67-8148-8FD5-81892B91E377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5E110-2F28-935D-4232-3E7FE2D3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BBBB-D49C-46C5-9A4E-6CEE5AA5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BF2F-AA41-9C48-90CD-FD52BBB90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6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B9D1-C320-FAC8-7DA5-E353CB903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85D1-FCEB-8284-61E4-8CDD26690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2FF12-259C-A292-4742-AC20ACECD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C89B2-8C8E-65B7-5CE3-DC168A8BD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766-CD67-8148-8FD5-81892B91E377}" type="datetimeFigureOut">
              <a:rPr lang="en-US" smtClean="0"/>
              <a:t>1/5/26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01663-BB62-8EC1-83CA-21516976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8C93C-E745-C8A4-EC1B-7271274F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BF2F-AA41-9C48-90CD-FD52BBB90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3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12BA5-B19A-E394-E38E-302B60495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3595F-556C-8AD9-CEFC-FA70DE19D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C2AB2-3DB1-E23C-C501-66D28E59D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C54B4-B814-23DA-64FC-414D6B010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D7CDA2-23E2-014E-4F76-25604E67B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1631A-537F-DDA6-18D9-E7CBA5D2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766-CD67-8148-8FD5-81892B91E377}" type="datetimeFigureOut">
              <a:rPr lang="en-US" smtClean="0"/>
              <a:t>1/5/26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E1174E-C95A-C3B9-076F-3DE97F99F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B87C8-A373-4AFD-EA08-C813FBCE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BF2F-AA41-9C48-90CD-FD52BBB90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5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07817-FC7B-FDE2-3EE1-2315C8C4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075A5-2D39-2D0A-838F-D76CE6CE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766-CD67-8148-8FD5-81892B91E377}" type="datetimeFigureOut">
              <a:rPr lang="en-US" smtClean="0"/>
              <a:t>1/5/26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5CBB1-8FEA-FC69-3045-7943A10A2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2F8FD-5A2C-772A-435B-E076894F6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BF2F-AA41-9C48-90CD-FD52BBB90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5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191EED-B4B0-8CD3-E7A7-038723730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766-CD67-8148-8FD5-81892B91E377}" type="datetimeFigureOut">
              <a:rPr lang="en-US" smtClean="0"/>
              <a:t>1/5/26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30C469-904D-0DD3-0DED-29B51926B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D3C0D-A5C4-A49B-76FC-CCB75AB25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BF2F-AA41-9C48-90CD-FD52BBB90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7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9EEC-88FF-7D72-8212-19A1B2EB7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C18EE-AD8B-B395-EE62-F747D90F9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0FE75-FFF8-5DBB-0412-EC5E07FE0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FA6A2-2DFA-0C56-4C88-DD1D4319C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766-CD67-8148-8FD5-81892B91E377}" type="datetimeFigureOut">
              <a:rPr lang="en-US" smtClean="0"/>
              <a:t>1/5/26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74D55-9D8F-3B30-D1F6-97832128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87A82-A19B-BA8B-8BE9-D99BB917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BF2F-AA41-9C48-90CD-FD52BBB90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4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5467-FD5B-21CA-A471-3A2B73F24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8DAB7-7597-DC13-BA3B-C2C28DA21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E8E46-A52F-D8D4-F02A-85DBB47E4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C225F-2BB3-1044-4A7D-9F2E4FBE8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766-CD67-8148-8FD5-81892B91E377}" type="datetimeFigureOut">
              <a:rPr lang="en-US" smtClean="0"/>
              <a:t>1/5/26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41143-E6A9-8EEB-CCA9-F50498FC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20A65-AD99-6E09-19FB-154AECB2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BF2F-AA41-9C48-90CD-FD52BBB90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9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2CA836-64FD-1E1F-0599-B1F6A567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DC454-27DA-1D2E-5308-89E9F56C6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E8B23-26A4-E640-A43B-FA81D2CB2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A6C766-CD67-8148-8FD5-81892B91E377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44332-F8BC-A57E-8E26-63C6B8A9E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55EDB-F8E0-398A-7749-E0EC8240F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4BBF2F-AA41-9C48-90CD-FD52BBB90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4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93A7E-05CF-0BE1-1025-E25A95B0B1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10" b="6210"/>
          <a:stretch/>
        </p:blipFill>
        <p:spPr>
          <a:xfrm>
            <a:off x="-2240" y="-140781"/>
            <a:ext cx="12194240" cy="6159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0E742E-ABFB-9FAB-7794-AA67C10EB1CF}"/>
              </a:ext>
            </a:extLst>
          </p:cNvPr>
          <p:cNvSpPr txBox="1"/>
          <p:nvPr/>
        </p:nvSpPr>
        <p:spPr>
          <a:xfrm>
            <a:off x="3528230" y="6019060"/>
            <a:ext cx="5133300" cy="563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ZA" dirty="0" err="1">
                <a:solidFill>
                  <a:srgbClr val="415B70"/>
                </a:solidFill>
                <a:latin typeface="Raleway" panose="020B0003030101060003" pitchFamily="34" charset="0"/>
              </a:rPr>
              <a:t>www.diba.co.za</a:t>
            </a:r>
            <a:endParaRPr lang="en-ZA" dirty="0">
              <a:solidFill>
                <a:srgbClr val="415B70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1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4F463C-2769-620E-12D9-A9A2743F21BF}"/>
              </a:ext>
            </a:extLst>
          </p:cNvPr>
          <p:cNvSpPr txBox="1"/>
          <p:nvPr/>
        </p:nvSpPr>
        <p:spPr>
          <a:xfrm>
            <a:off x="948633" y="506255"/>
            <a:ext cx="308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Table of Contents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2F9E5B-E45F-A1BD-C7E1-B2086C36AA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71" r="19971"/>
          <a:stretch/>
        </p:blipFill>
        <p:spPr>
          <a:xfrm>
            <a:off x="6012621" y="5182"/>
            <a:ext cx="6168887" cy="68476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26D1CF-2EB8-B17B-2FC0-D3697D27DD59}"/>
              </a:ext>
            </a:extLst>
          </p:cNvPr>
          <p:cNvSpPr/>
          <p:nvPr/>
        </p:nvSpPr>
        <p:spPr>
          <a:xfrm>
            <a:off x="1070552" y="1228597"/>
            <a:ext cx="1020453" cy="45719"/>
          </a:xfrm>
          <a:prstGeom prst="rect">
            <a:avLst/>
          </a:prstGeom>
          <a:solidFill>
            <a:srgbClr val="0C9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64DBDFED-92EB-25C5-FABE-BFB67A175FF2}"/>
              </a:ext>
            </a:extLst>
          </p:cNvPr>
          <p:cNvSpPr/>
          <p:nvPr/>
        </p:nvSpPr>
        <p:spPr>
          <a:xfrm>
            <a:off x="-18986" y="-4004"/>
            <a:ext cx="1583424" cy="6858000"/>
          </a:xfrm>
          <a:prstGeom prst="rtTriangle">
            <a:avLst/>
          </a:prstGeom>
          <a:solidFill>
            <a:srgbClr val="415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B88CB7CE-BEFC-C65E-2053-51D95368BB54}"/>
              </a:ext>
            </a:extLst>
          </p:cNvPr>
          <p:cNvSpPr/>
          <p:nvPr/>
        </p:nvSpPr>
        <p:spPr>
          <a:xfrm>
            <a:off x="6012621" y="0"/>
            <a:ext cx="1539240" cy="6847637"/>
          </a:xfrm>
          <a:prstGeom prst="rtTriangle">
            <a:avLst/>
          </a:prstGeom>
          <a:solidFill>
            <a:srgbClr val="FFFFFF"/>
          </a:solidFill>
          <a:ln w="25400">
            <a:noFill/>
            <a:miter lim="400000"/>
          </a:ln>
        </p:spPr>
        <p:txBody>
          <a:bodyPr lIns="50800" tIns="50800" rIns="50800" bIns="50800" rtlCol="0" anchor="ctr"/>
          <a:lstStyle/>
          <a:p>
            <a:pPr algn="ctr"/>
            <a:endParaRPr lang="en-US" sz="3200" baseline="0" dirty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56479-CB1A-2825-6563-519BB2199638}"/>
              </a:ext>
            </a:extLst>
          </p:cNvPr>
          <p:cNvSpPr txBox="1"/>
          <p:nvPr/>
        </p:nvSpPr>
        <p:spPr>
          <a:xfrm>
            <a:off x="1564438" y="1777242"/>
            <a:ext cx="4794159" cy="38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415B70"/>
                </a:solidFill>
                <a:latin typeface="Raleway" panose="020B0003030101060003" pitchFamily="34" charset="0"/>
              </a:rPr>
              <a:t>About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415B70"/>
                </a:solidFill>
                <a:latin typeface="Raleway" panose="020B0003030101060003" pitchFamily="34" charset="0"/>
              </a:rPr>
              <a:t>Services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415B70"/>
                </a:solidFill>
                <a:latin typeface="Raleway" panose="020B0003030101060003" pitchFamily="34" charset="0"/>
              </a:rPr>
              <a:t>Accreditations &amp; Registrations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415B70"/>
                </a:solidFill>
                <a:latin typeface="Raleway" panose="020B0003030101060003" pitchFamily="34" charset="0"/>
              </a:rPr>
              <a:t>Client Reviews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415B70"/>
                </a:solidFill>
                <a:latin typeface="Raleway" panose="020B0003030101060003" pitchFamily="34" charset="0"/>
              </a:rPr>
              <a:t>Contact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2E765E4-D1BF-9CA5-716A-21402A97929C}"/>
              </a:ext>
            </a:extLst>
          </p:cNvPr>
          <p:cNvSpPr/>
          <p:nvPr/>
        </p:nvSpPr>
        <p:spPr>
          <a:xfrm>
            <a:off x="5523383" y="5260844"/>
            <a:ext cx="6676884" cy="1603214"/>
          </a:xfrm>
          <a:custGeom>
            <a:avLst/>
            <a:gdLst>
              <a:gd name="connsiteX0" fmla="*/ 0 w 5843193"/>
              <a:gd name="connsiteY0" fmla="*/ 0 h 1425485"/>
              <a:gd name="connsiteX1" fmla="*/ 5843193 w 5843193"/>
              <a:gd name="connsiteY1" fmla="*/ 0 h 1425485"/>
              <a:gd name="connsiteX2" fmla="*/ 5843193 w 5843193"/>
              <a:gd name="connsiteY2" fmla="*/ 1425485 h 1425485"/>
              <a:gd name="connsiteX3" fmla="*/ 0 w 5843193"/>
              <a:gd name="connsiteY3" fmla="*/ 1425485 h 1425485"/>
              <a:gd name="connsiteX4" fmla="*/ 0 w 5843193"/>
              <a:gd name="connsiteY4" fmla="*/ 0 h 1425485"/>
              <a:gd name="connsiteX0" fmla="*/ 0 w 6147993"/>
              <a:gd name="connsiteY0" fmla="*/ 15240 h 1425485"/>
              <a:gd name="connsiteX1" fmla="*/ 6147993 w 6147993"/>
              <a:gd name="connsiteY1" fmla="*/ 0 h 1425485"/>
              <a:gd name="connsiteX2" fmla="*/ 6147993 w 6147993"/>
              <a:gd name="connsiteY2" fmla="*/ 1425485 h 1425485"/>
              <a:gd name="connsiteX3" fmla="*/ 304800 w 6147993"/>
              <a:gd name="connsiteY3" fmla="*/ 1425485 h 1425485"/>
              <a:gd name="connsiteX4" fmla="*/ 0 w 6147993"/>
              <a:gd name="connsiteY4" fmla="*/ 15240 h 142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7993" h="1425485">
                <a:moveTo>
                  <a:pt x="0" y="15240"/>
                </a:moveTo>
                <a:lnTo>
                  <a:pt x="6147993" y="0"/>
                </a:lnTo>
                <a:lnTo>
                  <a:pt x="6147993" y="1425485"/>
                </a:lnTo>
                <a:lnTo>
                  <a:pt x="304800" y="1425485"/>
                </a:lnTo>
                <a:lnTo>
                  <a:pt x="0" y="15240"/>
                </a:lnTo>
                <a:close/>
              </a:path>
            </a:pathLst>
          </a:custGeom>
          <a:solidFill>
            <a:srgbClr val="0C944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3B5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63E38-D0E0-31C3-1828-5BF69077E617}"/>
              </a:ext>
            </a:extLst>
          </p:cNvPr>
          <p:cNvSpPr txBox="1"/>
          <p:nvPr/>
        </p:nvSpPr>
        <p:spPr>
          <a:xfrm>
            <a:off x="7855362" y="5964571"/>
            <a:ext cx="274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Raleway Light" panose="020B0003030101060003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www.diba.co.za</a:t>
            </a:r>
            <a:endParaRPr lang="en-US" dirty="0">
              <a:solidFill>
                <a:schemeClr val="bg1"/>
              </a:solidFill>
              <a:latin typeface="Raleway Light" panose="020B0003030101060003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5A874E-7396-6C52-329D-262283F964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48716" y="405663"/>
            <a:ext cx="1452529" cy="1027653"/>
          </a:xfrm>
          <a:prstGeom prst="rect">
            <a:avLst/>
          </a:prstGeom>
        </p:spPr>
      </p:pic>
      <p:pic>
        <p:nvPicPr>
          <p:cNvPr id="14" name="Picture 13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BABB8898-776B-1A16-0C82-0CE056595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42" y="6062451"/>
            <a:ext cx="787368" cy="48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9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3F3FAB-F76D-B127-CB25-D163308DBE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42" r="20742"/>
          <a:stretch/>
        </p:blipFill>
        <p:spPr>
          <a:xfrm>
            <a:off x="6023638" y="-4004"/>
            <a:ext cx="6187646" cy="7049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0D278F-20CC-78CE-0C9B-6EEBDCC5A25F}"/>
              </a:ext>
            </a:extLst>
          </p:cNvPr>
          <p:cNvSpPr txBox="1"/>
          <p:nvPr/>
        </p:nvSpPr>
        <p:spPr>
          <a:xfrm>
            <a:off x="948632" y="506255"/>
            <a:ext cx="2394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Introduction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E19406-C195-04A5-4A80-23CB8DD7AECD}"/>
              </a:ext>
            </a:extLst>
          </p:cNvPr>
          <p:cNvSpPr/>
          <p:nvPr/>
        </p:nvSpPr>
        <p:spPr>
          <a:xfrm>
            <a:off x="1070552" y="1228597"/>
            <a:ext cx="1020453" cy="45719"/>
          </a:xfrm>
          <a:prstGeom prst="rect">
            <a:avLst/>
          </a:prstGeom>
          <a:solidFill>
            <a:srgbClr val="0C9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9447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7B37C6E-3A4E-E143-535F-FEF631112237}"/>
              </a:ext>
            </a:extLst>
          </p:cNvPr>
          <p:cNvSpPr/>
          <p:nvPr/>
        </p:nvSpPr>
        <p:spPr>
          <a:xfrm>
            <a:off x="-18986" y="-4004"/>
            <a:ext cx="1583424" cy="6858000"/>
          </a:xfrm>
          <a:prstGeom prst="rtTriangle">
            <a:avLst/>
          </a:prstGeom>
          <a:solidFill>
            <a:srgbClr val="415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A522770-85E8-C7A2-B342-581C48117F3A}"/>
              </a:ext>
            </a:extLst>
          </p:cNvPr>
          <p:cNvSpPr/>
          <p:nvPr/>
        </p:nvSpPr>
        <p:spPr>
          <a:xfrm>
            <a:off x="6001604" y="0"/>
            <a:ext cx="1539240" cy="6847637"/>
          </a:xfrm>
          <a:prstGeom prst="rtTriangle">
            <a:avLst/>
          </a:prstGeom>
          <a:solidFill>
            <a:schemeClr val="bg1"/>
          </a:solidFill>
          <a:ln w="25400">
            <a:noFill/>
            <a:miter lim="400000"/>
          </a:ln>
        </p:spPr>
        <p:txBody>
          <a:bodyPr lIns="50800" tIns="50800" rIns="50800" bIns="50800" rtlCol="0" anchor="ctr"/>
          <a:lstStyle/>
          <a:p>
            <a:pPr algn="ctr"/>
            <a:endParaRPr lang="en-US" sz="3200" baseline="0" dirty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F9F89EC-6478-C2DE-49B3-638B554643C3}"/>
              </a:ext>
            </a:extLst>
          </p:cNvPr>
          <p:cNvSpPr/>
          <p:nvPr/>
        </p:nvSpPr>
        <p:spPr>
          <a:xfrm>
            <a:off x="5523383" y="5260844"/>
            <a:ext cx="6676884" cy="1603214"/>
          </a:xfrm>
          <a:custGeom>
            <a:avLst/>
            <a:gdLst>
              <a:gd name="connsiteX0" fmla="*/ 0 w 5843193"/>
              <a:gd name="connsiteY0" fmla="*/ 0 h 1425485"/>
              <a:gd name="connsiteX1" fmla="*/ 5843193 w 5843193"/>
              <a:gd name="connsiteY1" fmla="*/ 0 h 1425485"/>
              <a:gd name="connsiteX2" fmla="*/ 5843193 w 5843193"/>
              <a:gd name="connsiteY2" fmla="*/ 1425485 h 1425485"/>
              <a:gd name="connsiteX3" fmla="*/ 0 w 5843193"/>
              <a:gd name="connsiteY3" fmla="*/ 1425485 h 1425485"/>
              <a:gd name="connsiteX4" fmla="*/ 0 w 5843193"/>
              <a:gd name="connsiteY4" fmla="*/ 0 h 1425485"/>
              <a:gd name="connsiteX0" fmla="*/ 0 w 6147993"/>
              <a:gd name="connsiteY0" fmla="*/ 15240 h 1425485"/>
              <a:gd name="connsiteX1" fmla="*/ 6147993 w 6147993"/>
              <a:gd name="connsiteY1" fmla="*/ 0 h 1425485"/>
              <a:gd name="connsiteX2" fmla="*/ 6147993 w 6147993"/>
              <a:gd name="connsiteY2" fmla="*/ 1425485 h 1425485"/>
              <a:gd name="connsiteX3" fmla="*/ 304800 w 6147993"/>
              <a:gd name="connsiteY3" fmla="*/ 1425485 h 1425485"/>
              <a:gd name="connsiteX4" fmla="*/ 0 w 6147993"/>
              <a:gd name="connsiteY4" fmla="*/ 15240 h 142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7993" h="1425485">
                <a:moveTo>
                  <a:pt x="0" y="15240"/>
                </a:moveTo>
                <a:lnTo>
                  <a:pt x="6147993" y="0"/>
                </a:lnTo>
                <a:lnTo>
                  <a:pt x="6147993" y="1425485"/>
                </a:lnTo>
                <a:lnTo>
                  <a:pt x="304800" y="1425485"/>
                </a:lnTo>
                <a:lnTo>
                  <a:pt x="0" y="15240"/>
                </a:lnTo>
                <a:close/>
              </a:path>
            </a:pathLst>
          </a:custGeom>
          <a:solidFill>
            <a:srgbClr val="0C944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3B5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2A4904-2D36-098E-BDEB-E0860C9026C3}"/>
              </a:ext>
            </a:extLst>
          </p:cNvPr>
          <p:cNvSpPr txBox="1"/>
          <p:nvPr/>
        </p:nvSpPr>
        <p:spPr>
          <a:xfrm>
            <a:off x="1235644" y="1623325"/>
            <a:ext cx="461653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solidFill>
                  <a:srgbClr val="415B70"/>
                </a:solidFill>
                <a:latin typeface="Raleway" panose="020B0003030101060003" pitchFamily="34" charset="0"/>
              </a:rPr>
              <a:t>Who We Are</a:t>
            </a:r>
          </a:p>
          <a:p>
            <a:br>
              <a:rPr lang="en-ZA" sz="12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</a:br>
            <a:r>
              <a:rPr lang="en-ZA" sz="12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Diba BES is a 100% black women-owned South African company, established in 2005. We offer expert services in </a:t>
            </a:r>
            <a:r>
              <a:rPr lang="en-ZA" sz="1200" b="1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Building &amp; Civil Construction</a:t>
            </a:r>
            <a:r>
              <a:rPr lang="en-ZA" sz="12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, </a:t>
            </a:r>
            <a:r>
              <a:rPr lang="en-ZA" sz="1200" b="1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Built Environment Consulting</a:t>
            </a:r>
            <a:r>
              <a:rPr lang="en-ZA" sz="12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, </a:t>
            </a:r>
            <a:r>
              <a:rPr lang="en-ZA" sz="1200" b="1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Occupational Hygiene</a:t>
            </a:r>
            <a:r>
              <a:rPr lang="en-ZA" sz="12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 Services and </a:t>
            </a:r>
            <a:r>
              <a:rPr lang="en-ZA" sz="1200" b="1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Accredited OHS training</a:t>
            </a:r>
            <a:r>
              <a:rPr lang="en-ZA" sz="12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.</a:t>
            </a:r>
          </a:p>
          <a:p>
            <a:endParaRPr lang="en-ZA" sz="1200" dirty="0">
              <a:solidFill>
                <a:srgbClr val="415B70"/>
              </a:solidFill>
              <a:latin typeface="Raleway" panose="020B0003030101060003" pitchFamily="34" charset="0"/>
            </a:endParaRPr>
          </a:p>
          <a:p>
            <a:r>
              <a:rPr lang="en-ZA" sz="1200" b="1" dirty="0">
                <a:solidFill>
                  <a:srgbClr val="415B70"/>
                </a:solidFill>
                <a:latin typeface="Raleway" panose="020B0003030101060003" pitchFamily="34" charset="0"/>
              </a:rPr>
              <a:t>Vision</a:t>
            </a:r>
          </a:p>
          <a:p>
            <a:br>
              <a:rPr lang="en-ZA" sz="12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</a:br>
            <a:r>
              <a:rPr lang="en-ZA" sz="12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To deliver </a:t>
            </a:r>
            <a:r>
              <a:rPr lang="en-ZA" sz="1200" b="1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integrated construction solutions</a:t>
            </a:r>
            <a:r>
              <a:rPr lang="en-ZA" sz="12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 that drive quality and success for our clients.</a:t>
            </a:r>
          </a:p>
          <a:p>
            <a:endParaRPr lang="en-ZA" sz="1200" dirty="0">
              <a:solidFill>
                <a:schemeClr val="bg1">
                  <a:lumMod val="50000"/>
                </a:schemeClr>
              </a:solidFill>
              <a:latin typeface="Raleway" panose="020B0003030101060003" pitchFamily="34" charset="0"/>
            </a:endParaRPr>
          </a:p>
          <a:p>
            <a:r>
              <a:rPr lang="en-ZA" sz="1200" b="1" dirty="0">
                <a:solidFill>
                  <a:srgbClr val="415B70"/>
                </a:solidFill>
                <a:latin typeface="Raleway" panose="020B0003030101060003" pitchFamily="34" charset="0"/>
              </a:rPr>
              <a:t>Mission</a:t>
            </a:r>
          </a:p>
          <a:p>
            <a:br>
              <a:rPr lang="en-ZA" sz="12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</a:br>
            <a:r>
              <a:rPr lang="en-ZA" sz="12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To help clients deliver </a:t>
            </a:r>
            <a:r>
              <a:rPr lang="en-ZA" sz="1200" b="1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on-time, high-quality projects</a:t>
            </a:r>
            <a:r>
              <a:rPr lang="en-ZA" sz="12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 that benefit current and future generations.</a:t>
            </a:r>
          </a:p>
          <a:p>
            <a:r>
              <a:rPr lang="en-ZA" sz="1200" b="1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Core Values</a:t>
            </a:r>
            <a:br>
              <a:rPr lang="en-ZA" sz="12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</a:br>
            <a:r>
              <a:rPr lang="en-ZA" sz="12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We are guided by </a:t>
            </a:r>
            <a:r>
              <a:rPr lang="en-ZA" sz="1200" b="1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quality</a:t>
            </a:r>
            <a:r>
              <a:rPr lang="en-ZA" sz="12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, </a:t>
            </a:r>
            <a:r>
              <a:rPr lang="en-ZA" sz="1200" b="1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client satisfaction</a:t>
            </a:r>
            <a:r>
              <a:rPr lang="en-ZA" sz="12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, </a:t>
            </a:r>
            <a:r>
              <a:rPr lang="en-ZA" sz="1200" b="1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safety</a:t>
            </a:r>
            <a:r>
              <a:rPr lang="en-ZA" sz="12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, </a:t>
            </a:r>
            <a:r>
              <a:rPr lang="en-ZA" sz="1200" b="1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integrity</a:t>
            </a:r>
            <a:r>
              <a:rPr lang="en-ZA" sz="12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, and </a:t>
            </a:r>
            <a:r>
              <a:rPr lang="en-ZA" sz="1200" b="1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innovation</a:t>
            </a:r>
            <a:r>
              <a:rPr lang="en-ZA" sz="12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 in everything we do.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0F68E0-9182-AC62-5800-58C903B71CD7}"/>
              </a:ext>
            </a:extLst>
          </p:cNvPr>
          <p:cNvSpPr txBox="1"/>
          <p:nvPr/>
        </p:nvSpPr>
        <p:spPr>
          <a:xfrm>
            <a:off x="7855362" y="5964571"/>
            <a:ext cx="274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Raleway Light" panose="020B0003030101060003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www.diba.co.za</a:t>
            </a:r>
            <a:endParaRPr lang="en-US" dirty="0">
              <a:solidFill>
                <a:schemeClr val="bg1"/>
              </a:solidFill>
              <a:latin typeface="Raleway Light" panose="020B0003030101060003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6" name="Picture 5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354D850C-A64B-84F8-C6D5-873472EA5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42" y="6062451"/>
            <a:ext cx="787368" cy="486273"/>
          </a:xfrm>
          <a:prstGeom prst="rect">
            <a:avLst/>
          </a:prstGeom>
        </p:spPr>
      </p:pic>
      <p:pic>
        <p:nvPicPr>
          <p:cNvPr id="8" name="Picture 7" descr="A logo with a check mark&#10;&#10;AI-generated content may be incorrect.">
            <a:extLst>
              <a:ext uri="{FF2B5EF4-FFF2-40B4-BE49-F238E27FC236}">
                <a16:creationId xmlns:a16="http://schemas.microsoft.com/office/drawing/2014/main" id="{73340B93-F309-2DFF-4F93-9D3C4EBB2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857" y="5415440"/>
            <a:ext cx="1583424" cy="8054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38CE6D-ABB2-3622-E84E-D243019143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48716" y="405663"/>
            <a:ext cx="1452529" cy="10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4" grpId="0" animBg="1"/>
      <p:bldP spid="1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AA6C5-DCD9-A76E-9CA7-707E5BF11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A713C22-03C0-CA76-C32B-BB376BF5C391}"/>
              </a:ext>
            </a:extLst>
          </p:cNvPr>
          <p:cNvSpPr txBox="1"/>
          <p:nvPr/>
        </p:nvSpPr>
        <p:spPr>
          <a:xfrm>
            <a:off x="948632" y="506255"/>
            <a:ext cx="2394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Services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920DDB-28CD-1F47-3A3B-CA88ECFB6180}"/>
              </a:ext>
            </a:extLst>
          </p:cNvPr>
          <p:cNvSpPr/>
          <p:nvPr/>
        </p:nvSpPr>
        <p:spPr>
          <a:xfrm>
            <a:off x="1070552" y="1228597"/>
            <a:ext cx="1020453" cy="45719"/>
          </a:xfrm>
          <a:prstGeom prst="rect">
            <a:avLst/>
          </a:prstGeom>
          <a:solidFill>
            <a:srgbClr val="0C9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9447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6390173-D6A2-0A7E-2B26-372675CB916B}"/>
              </a:ext>
            </a:extLst>
          </p:cNvPr>
          <p:cNvSpPr/>
          <p:nvPr/>
        </p:nvSpPr>
        <p:spPr>
          <a:xfrm>
            <a:off x="-18986" y="-4004"/>
            <a:ext cx="1583424" cy="6858000"/>
          </a:xfrm>
          <a:prstGeom prst="rtTriangle">
            <a:avLst/>
          </a:prstGeom>
          <a:solidFill>
            <a:srgbClr val="415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A6AF7474-2756-1D62-608C-2EEFE4D00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42" y="6062451"/>
            <a:ext cx="787368" cy="486273"/>
          </a:xfrm>
          <a:prstGeom prst="rect">
            <a:avLst/>
          </a:prstGeom>
        </p:spPr>
      </p:pic>
      <p:pic>
        <p:nvPicPr>
          <p:cNvPr id="15" name="Picture 14" descr="A person in safety gear and a person in safety gear&#10;&#10;AI-generated content may be incorrect.">
            <a:extLst>
              <a:ext uri="{FF2B5EF4-FFF2-40B4-BE49-F238E27FC236}">
                <a16:creationId xmlns:a16="http://schemas.microsoft.com/office/drawing/2014/main" id="{05DF1FC6-5AFE-E065-4A81-6B2F5B7F2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679" y="1578738"/>
            <a:ext cx="9150642" cy="4216669"/>
          </a:xfrm>
          <a:prstGeom prst="rect">
            <a:avLst/>
          </a:prstGeom>
        </p:spPr>
      </p:pic>
      <p:pic>
        <p:nvPicPr>
          <p:cNvPr id="17" name="Picture 16" descr="A logo with a check mark&#10;&#10;AI-generated content may be incorrect.">
            <a:extLst>
              <a:ext uri="{FF2B5EF4-FFF2-40B4-BE49-F238E27FC236}">
                <a16:creationId xmlns:a16="http://schemas.microsoft.com/office/drawing/2014/main" id="{6883EA05-9922-D55A-4B14-D39878D82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576" y="365144"/>
            <a:ext cx="1583424" cy="8054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B1EC73-4D48-94B6-1254-A55288F823B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060047" y="398874"/>
            <a:ext cx="1452529" cy="10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0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5B6B3-9534-BFB6-756B-39458B8B7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2A9B44A-3BE8-9A78-6964-6AB621B90D12}"/>
              </a:ext>
            </a:extLst>
          </p:cNvPr>
          <p:cNvSpPr txBox="1"/>
          <p:nvPr/>
        </p:nvSpPr>
        <p:spPr>
          <a:xfrm>
            <a:off x="948632" y="506255"/>
            <a:ext cx="3467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Accreditations &amp; Affiliations</a:t>
            </a:r>
            <a:endParaRPr lang="en-ZA" sz="2800" b="1" dirty="0"/>
          </a:p>
          <a:p>
            <a:endParaRPr lang="en-US" sz="2800" dirty="0">
              <a:solidFill>
                <a:schemeClr val="bg1">
                  <a:lumMod val="50000"/>
                </a:schemeClr>
              </a:solidFill>
              <a:latin typeface="Raleway" panose="020B0003030101060003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B35B95-1753-390A-FBD7-5D20FC8DF086}"/>
              </a:ext>
            </a:extLst>
          </p:cNvPr>
          <p:cNvSpPr/>
          <p:nvPr/>
        </p:nvSpPr>
        <p:spPr>
          <a:xfrm>
            <a:off x="1070552" y="1550330"/>
            <a:ext cx="1020453" cy="45719"/>
          </a:xfrm>
          <a:prstGeom prst="rect">
            <a:avLst/>
          </a:prstGeom>
          <a:solidFill>
            <a:srgbClr val="0C9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9447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0BDFBC6-C951-5B15-DEB3-54BC81204F40}"/>
              </a:ext>
            </a:extLst>
          </p:cNvPr>
          <p:cNvSpPr/>
          <p:nvPr/>
        </p:nvSpPr>
        <p:spPr>
          <a:xfrm>
            <a:off x="-18986" y="-4004"/>
            <a:ext cx="1583424" cy="6858000"/>
          </a:xfrm>
          <a:prstGeom prst="rtTriangle">
            <a:avLst/>
          </a:prstGeom>
          <a:solidFill>
            <a:srgbClr val="415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13F8AA00-D44A-3D61-C160-62FA2D7A0F38}"/>
              </a:ext>
            </a:extLst>
          </p:cNvPr>
          <p:cNvSpPr/>
          <p:nvPr/>
        </p:nvSpPr>
        <p:spPr>
          <a:xfrm>
            <a:off x="6001604" y="0"/>
            <a:ext cx="1539240" cy="6847637"/>
          </a:xfrm>
          <a:prstGeom prst="rtTriangle">
            <a:avLst/>
          </a:prstGeom>
          <a:solidFill>
            <a:schemeClr val="bg1"/>
          </a:solidFill>
          <a:ln w="25400">
            <a:noFill/>
            <a:miter lim="400000"/>
          </a:ln>
        </p:spPr>
        <p:txBody>
          <a:bodyPr lIns="50800" tIns="50800" rIns="50800" bIns="50800" rtlCol="0" anchor="ctr"/>
          <a:lstStyle/>
          <a:p>
            <a:pPr algn="ctr"/>
            <a:endParaRPr lang="en-US" sz="3200" baseline="0" dirty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A586CD3-A56A-2CEF-F9AD-592A507E65C8}"/>
              </a:ext>
            </a:extLst>
          </p:cNvPr>
          <p:cNvSpPr/>
          <p:nvPr/>
        </p:nvSpPr>
        <p:spPr>
          <a:xfrm>
            <a:off x="5523383" y="5260844"/>
            <a:ext cx="6676884" cy="1603214"/>
          </a:xfrm>
          <a:custGeom>
            <a:avLst/>
            <a:gdLst>
              <a:gd name="connsiteX0" fmla="*/ 0 w 5843193"/>
              <a:gd name="connsiteY0" fmla="*/ 0 h 1425485"/>
              <a:gd name="connsiteX1" fmla="*/ 5843193 w 5843193"/>
              <a:gd name="connsiteY1" fmla="*/ 0 h 1425485"/>
              <a:gd name="connsiteX2" fmla="*/ 5843193 w 5843193"/>
              <a:gd name="connsiteY2" fmla="*/ 1425485 h 1425485"/>
              <a:gd name="connsiteX3" fmla="*/ 0 w 5843193"/>
              <a:gd name="connsiteY3" fmla="*/ 1425485 h 1425485"/>
              <a:gd name="connsiteX4" fmla="*/ 0 w 5843193"/>
              <a:gd name="connsiteY4" fmla="*/ 0 h 1425485"/>
              <a:gd name="connsiteX0" fmla="*/ 0 w 6147993"/>
              <a:gd name="connsiteY0" fmla="*/ 15240 h 1425485"/>
              <a:gd name="connsiteX1" fmla="*/ 6147993 w 6147993"/>
              <a:gd name="connsiteY1" fmla="*/ 0 h 1425485"/>
              <a:gd name="connsiteX2" fmla="*/ 6147993 w 6147993"/>
              <a:gd name="connsiteY2" fmla="*/ 1425485 h 1425485"/>
              <a:gd name="connsiteX3" fmla="*/ 304800 w 6147993"/>
              <a:gd name="connsiteY3" fmla="*/ 1425485 h 1425485"/>
              <a:gd name="connsiteX4" fmla="*/ 0 w 6147993"/>
              <a:gd name="connsiteY4" fmla="*/ 15240 h 142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7993" h="1425485">
                <a:moveTo>
                  <a:pt x="0" y="15240"/>
                </a:moveTo>
                <a:lnTo>
                  <a:pt x="6147993" y="0"/>
                </a:lnTo>
                <a:lnTo>
                  <a:pt x="6147993" y="1425485"/>
                </a:lnTo>
                <a:lnTo>
                  <a:pt x="304800" y="1425485"/>
                </a:lnTo>
                <a:lnTo>
                  <a:pt x="0" y="15240"/>
                </a:lnTo>
                <a:close/>
              </a:path>
            </a:pathLst>
          </a:custGeom>
          <a:solidFill>
            <a:srgbClr val="0C944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3B5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C4B89-79B9-5383-DC29-FD9F97BB3145}"/>
              </a:ext>
            </a:extLst>
          </p:cNvPr>
          <p:cNvSpPr txBox="1"/>
          <p:nvPr/>
        </p:nvSpPr>
        <p:spPr>
          <a:xfrm>
            <a:off x="1211229" y="1994143"/>
            <a:ext cx="5133300" cy="3360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ZA" sz="1200" b="1" dirty="0">
                <a:solidFill>
                  <a:srgbClr val="415B70"/>
                </a:solidFill>
                <a:latin typeface="Raleway" panose="020B0003030101060003" pitchFamily="34" charset="0"/>
              </a:rPr>
              <a:t>NHBRC:</a:t>
            </a:r>
            <a:r>
              <a:rPr lang="en-ZA" sz="1200" dirty="0">
                <a:solidFill>
                  <a:srgbClr val="415B70"/>
                </a:solidFill>
                <a:latin typeface="Raleway" panose="020B0003030101060003" pitchFamily="34" charset="0"/>
              </a:rPr>
              <a:t> Registered and compliant home builder.</a:t>
            </a:r>
          </a:p>
          <a:p>
            <a:pPr>
              <a:lnSpc>
                <a:spcPct val="200000"/>
              </a:lnSpc>
            </a:pPr>
            <a:r>
              <a:rPr lang="en-ZA" sz="1200" b="1" dirty="0">
                <a:solidFill>
                  <a:srgbClr val="415B70"/>
                </a:solidFill>
                <a:latin typeface="Raleway" panose="020B0003030101060003" pitchFamily="34" charset="0"/>
              </a:rPr>
              <a:t>CIDB:</a:t>
            </a:r>
            <a:r>
              <a:rPr lang="en-ZA" sz="1200" dirty="0">
                <a:solidFill>
                  <a:srgbClr val="415B70"/>
                </a:solidFill>
                <a:latin typeface="Raleway" panose="020B0003030101060003" pitchFamily="34" charset="0"/>
              </a:rPr>
              <a:t> Accredited construction company meeting national industry standards.</a:t>
            </a:r>
          </a:p>
          <a:p>
            <a:pPr>
              <a:lnSpc>
                <a:spcPct val="200000"/>
              </a:lnSpc>
            </a:pPr>
            <a:r>
              <a:rPr lang="en-ZA" sz="1200" b="1" dirty="0">
                <a:solidFill>
                  <a:srgbClr val="415B70"/>
                </a:solidFill>
                <a:latin typeface="Raleway" panose="020B0003030101060003" pitchFamily="34" charset="0"/>
              </a:rPr>
              <a:t>SAFMA:</a:t>
            </a:r>
            <a:r>
              <a:rPr lang="en-ZA" sz="1200" dirty="0">
                <a:solidFill>
                  <a:srgbClr val="415B70"/>
                </a:solidFill>
                <a:latin typeface="Raleway" panose="020B0003030101060003" pitchFamily="34" charset="0"/>
              </a:rPr>
              <a:t> Corporate member, showcasing our facilities management expertise.</a:t>
            </a:r>
          </a:p>
          <a:p>
            <a:pPr>
              <a:lnSpc>
                <a:spcPct val="200000"/>
              </a:lnSpc>
            </a:pPr>
            <a:r>
              <a:rPr lang="en-ZA" sz="1200" b="1" dirty="0">
                <a:solidFill>
                  <a:srgbClr val="415B70"/>
                </a:solidFill>
                <a:latin typeface="Raleway" panose="020B0003030101060003" pitchFamily="34" charset="0"/>
              </a:rPr>
              <a:t>SAPCA:</a:t>
            </a:r>
            <a:r>
              <a:rPr lang="en-ZA" sz="1200" dirty="0">
                <a:solidFill>
                  <a:srgbClr val="415B70"/>
                </a:solidFill>
                <a:latin typeface="Raleway" panose="020B0003030101060003" pitchFamily="34" charset="0"/>
              </a:rPr>
              <a:t> Certified for professional pest control services.</a:t>
            </a:r>
          </a:p>
          <a:p>
            <a:pPr>
              <a:lnSpc>
                <a:spcPct val="200000"/>
              </a:lnSpc>
            </a:pPr>
            <a:r>
              <a:rPr lang="en-ZA" sz="1200" b="1" dirty="0">
                <a:solidFill>
                  <a:srgbClr val="415B70"/>
                </a:solidFill>
                <a:latin typeface="Raleway" panose="020B0003030101060003" pitchFamily="34" charset="0"/>
              </a:rPr>
              <a:t>NCCA:</a:t>
            </a:r>
            <a:r>
              <a:rPr lang="en-ZA" sz="1200" dirty="0">
                <a:solidFill>
                  <a:srgbClr val="415B70"/>
                </a:solidFill>
                <a:latin typeface="Raleway" panose="020B0003030101060003" pitchFamily="34" charset="0"/>
              </a:rPr>
              <a:t> Accredited for quality cleaning and hygiene services.</a:t>
            </a:r>
          </a:p>
          <a:p>
            <a:pPr>
              <a:lnSpc>
                <a:spcPct val="200000"/>
              </a:lnSpc>
            </a:pPr>
            <a:r>
              <a:rPr lang="en-ZA" sz="1200" b="1" dirty="0">
                <a:solidFill>
                  <a:srgbClr val="415B70"/>
                </a:solidFill>
                <a:latin typeface="Raleway" panose="020B0003030101060003" pitchFamily="34" charset="0"/>
              </a:rPr>
              <a:t>SETA Accredited:</a:t>
            </a:r>
            <a:r>
              <a:rPr lang="en-ZA" sz="1200" dirty="0">
                <a:solidFill>
                  <a:srgbClr val="415B70"/>
                </a:solidFill>
                <a:latin typeface="Raleway" panose="020B0003030101060003" pitchFamily="34" charset="0"/>
              </a:rPr>
              <a:t> Approved provider of OHS training, aligned with HWSETA and SACPCMP standards.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DDCB7B-0145-1EFD-C26B-15E7EA2BABF6}"/>
              </a:ext>
            </a:extLst>
          </p:cNvPr>
          <p:cNvSpPr txBox="1"/>
          <p:nvPr/>
        </p:nvSpPr>
        <p:spPr>
          <a:xfrm>
            <a:off x="7855362" y="5964571"/>
            <a:ext cx="274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Raleway Light" panose="020B0003030101060003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www.diba.co.za</a:t>
            </a:r>
            <a:endParaRPr lang="en-US" dirty="0">
              <a:solidFill>
                <a:schemeClr val="bg1"/>
              </a:solidFill>
              <a:latin typeface="Raleway Light" panose="020B0003030101060003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6" name="Picture 5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8A6A2AD3-0C1F-5EDF-02C8-78BF5C866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42" y="6062451"/>
            <a:ext cx="787368" cy="486273"/>
          </a:xfrm>
          <a:prstGeom prst="rect">
            <a:avLst/>
          </a:prstGeom>
        </p:spPr>
      </p:pic>
      <p:pic>
        <p:nvPicPr>
          <p:cNvPr id="8" name="Picture 7" descr="Several logos of different companies&#10;&#10;AI-generated content may be incorrect.">
            <a:extLst>
              <a:ext uri="{FF2B5EF4-FFF2-40B4-BE49-F238E27FC236}">
                <a16:creationId xmlns:a16="http://schemas.microsoft.com/office/drawing/2014/main" id="{47883E58-D557-BE07-7F0A-2F724EC84E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80" t="-7217" r="-7880" b="7217"/>
          <a:stretch/>
        </p:blipFill>
        <p:spPr>
          <a:xfrm>
            <a:off x="6096000" y="583364"/>
            <a:ext cx="7306411" cy="4524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FCA918-DF2D-6465-9DA9-3572AB533E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48716" y="405663"/>
            <a:ext cx="1452529" cy="10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7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4" grpId="0" animBg="1"/>
      <p:bldP spid="1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54F83-53DD-C388-35D2-1CDB93436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ACF74EE-6E8A-2509-1882-86A54E2200C2}"/>
              </a:ext>
            </a:extLst>
          </p:cNvPr>
          <p:cNvSpPr txBox="1"/>
          <p:nvPr/>
        </p:nvSpPr>
        <p:spPr>
          <a:xfrm>
            <a:off x="948632" y="565522"/>
            <a:ext cx="3467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Client Reviews</a:t>
            </a:r>
            <a:endParaRPr lang="en-ZA" sz="2800" b="1" dirty="0"/>
          </a:p>
          <a:p>
            <a:endParaRPr lang="en-US" sz="2800" dirty="0">
              <a:solidFill>
                <a:schemeClr val="bg1">
                  <a:lumMod val="50000"/>
                </a:schemeClr>
              </a:solidFill>
              <a:latin typeface="Raleway" panose="020B0003030101060003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728DDDE-8F8B-11AB-E46F-4FDC9FAA7E88}"/>
              </a:ext>
            </a:extLst>
          </p:cNvPr>
          <p:cNvSpPr/>
          <p:nvPr/>
        </p:nvSpPr>
        <p:spPr>
          <a:xfrm>
            <a:off x="-18986" y="-4004"/>
            <a:ext cx="1583424" cy="6858000"/>
          </a:xfrm>
          <a:prstGeom prst="rtTriangle">
            <a:avLst/>
          </a:prstGeom>
          <a:solidFill>
            <a:srgbClr val="415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9B2D060E-C48A-A93C-78F4-E7B9A9AF3424}"/>
              </a:ext>
            </a:extLst>
          </p:cNvPr>
          <p:cNvSpPr/>
          <p:nvPr/>
        </p:nvSpPr>
        <p:spPr>
          <a:xfrm>
            <a:off x="6001604" y="0"/>
            <a:ext cx="1539240" cy="6847637"/>
          </a:xfrm>
          <a:prstGeom prst="rtTriangle">
            <a:avLst/>
          </a:prstGeom>
          <a:solidFill>
            <a:schemeClr val="bg1"/>
          </a:solidFill>
          <a:ln w="25400">
            <a:noFill/>
            <a:miter lim="400000"/>
          </a:ln>
        </p:spPr>
        <p:txBody>
          <a:bodyPr lIns="50800" tIns="50800" rIns="50800" bIns="50800" rtlCol="0" anchor="ctr"/>
          <a:lstStyle/>
          <a:p>
            <a:pPr algn="ctr"/>
            <a:endParaRPr lang="en-US" sz="3200" baseline="0" dirty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6A4239-6B69-1782-A74C-D180DA2C506A}"/>
              </a:ext>
            </a:extLst>
          </p:cNvPr>
          <p:cNvSpPr txBox="1"/>
          <p:nvPr/>
        </p:nvSpPr>
        <p:spPr>
          <a:xfrm>
            <a:off x="1717290" y="1692069"/>
            <a:ext cx="2864450" cy="435337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ZA" b="1" dirty="0">
                <a:solidFill>
                  <a:srgbClr val="415B70"/>
                </a:solidFill>
                <a:latin typeface="Raleway" panose="020B0003030101060003" pitchFamily="34" charset="0"/>
              </a:rPr>
              <a:t>Ms B Malope</a:t>
            </a:r>
            <a:endParaRPr lang="en-ZA" sz="1200" b="1" dirty="0">
              <a:solidFill>
                <a:srgbClr val="415B70"/>
              </a:solidFill>
              <a:latin typeface="Raleway" panose="020B0003030101060003" pitchFamily="34" charset="0"/>
            </a:endParaRPr>
          </a:p>
          <a:p>
            <a:pPr algn="ctr" fontAlgn="base">
              <a:lnSpc>
                <a:spcPct val="150000"/>
              </a:lnSpc>
            </a:pPr>
            <a:endParaRPr lang="en-ZA" sz="1200" b="1" dirty="0">
              <a:solidFill>
                <a:srgbClr val="0C9447"/>
              </a:solidFill>
              <a:latin typeface="Raleway" panose="020B0003030101060003" pitchFamily="34" charset="0"/>
            </a:endParaRPr>
          </a:p>
          <a:p>
            <a:pPr algn="ctr" fontAlgn="base">
              <a:lnSpc>
                <a:spcPct val="150000"/>
              </a:lnSpc>
            </a:pPr>
            <a:endParaRPr lang="en-ZA" sz="1200" b="1" dirty="0">
              <a:solidFill>
                <a:srgbClr val="0C9447"/>
              </a:solidFill>
              <a:latin typeface="Raleway" panose="020B0003030101060003" pitchFamily="34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en-ZA" sz="1200" dirty="0">
                <a:solidFill>
                  <a:srgbClr val="415B70"/>
                </a:solidFill>
                <a:latin typeface="Raleway" panose="020B0003030101060003" pitchFamily="34" charset="0"/>
              </a:rPr>
              <a:t>​Diba BES has worked on a variety of projects and has regularly outperformed competitors in terms of meeting deadlines and keeping a high degree of quality.</a:t>
            </a:r>
          </a:p>
          <a:p>
            <a:pPr algn="ctr" fontAlgn="base">
              <a:lnSpc>
                <a:spcPct val="150000"/>
              </a:lnSpc>
            </a:pPr>
            <a:r>
              <a:rPr lang="en-ZA" sz="1200" dirty="0">
                <a:solidFill>
                  <a:srgbClr val="415B70"/>
                </a:solidFill>
                <a:latin typeface="Raleway" panose="020B0003030101060003" pitchFamily="34" charset="0"/>
              </a:rPr>
              <a:t>We would have no hesitation in recommending their services </a:t>
            </a:r>
          </a:p>
          <a:p>
            <a:pPr algn="ctr" fontAlgn="base">
              <a:lnSpc>
                <a:spcPct val="150000"/>
              </a:lnSpc>
            </a:pPr>
            <a:r>
              <a:rPr lang="en-ZA" sz="1200" dirty="0">
                <a:solidFill>
                  <a:srgbClr val="415B70"/>
                </a:solidFill>
                <a:latin typeface="Raleway" panose="020B0003030101060003" pitchFamily="34" charset="0"/>
              </a:rPr>
              <a:t>to others.</a:t>
            </a:r>
          </a:p>
          <a:p>
            <a:pPr algn="ctr" fontAlgn="base">
              <a:lnSpc>
                <a:spcPct val="150000"/>
              </a:lnSpc>
            </a:pPr>
            <a:endParaRPr lang="en-ZA" sz="1200" dirty="0">
              <a:solidFill>
                <a:srgbClr val="415B70"/>
              </a:solidFill>
              <a:latin typeface="Raleway" panose="020B0003030101060003" pitchFamily="34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en-ZA" sz="1200" dirty="0">
                <a:solidFill>
                  <a:srgbClr val="415B70"/>
                </a:solidFill>
                <a:latin typeface="Raleway" panose="020B0003030101060003" pitchFamily="34" charset="0"/>
              </a:rPr>
              <a:t>​</a:t>
            </a:r>
          </a:p>
          <a:p>
            <a:pPr algn="ctr">
              <a:lnSpc>
                <a:spcPct val="150000"/>
              </a:lnSpc>
            </a:pPr>
            <a:r>
              <a:rPr lang="en-ZA" sz="1200" b="1" i="1" dirty="0">
                <a:solidFill>
                  <a:srgbClr val="0C9447"/>
                </a:solidFill>
                <a:latin typeface="Raleway" panose="020B0003030101060003" pitchFamily="34" charset="0"/>
              </a:rPr>
              <a:t>City of Joburg Property</a:t>
            </a:r>
          </a:p>
          <a:p>
            <a:pPr algn="ctr">
              <a:lnSpc>
                <a:spcPct val="150000"/>
              </a:lnSpc>
            </a:pPr>
            <a:r>
              <a:rPr lang="en-ZA" sz="1200" b="1" i="1" dirty="0">
                <a:solidFill>
                  <a:srgbClr val="0C9447"/>
                </a:solidFill>
                <a:latin typeface="Raleway" panose="020B0003030101060003" pitchFamily="34" charset="0"/>
              </a:rPr>
              <a:t>Company SOC</a:t>
            </a:r>
          </a:p>
        </p:txBody>
      </p:sp>
      <p:pic>
        <p:nvPicPr>
          <p:cNvPr id="6" name="Picture 5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B03F6AFB-8BCC-1EB0-E080-0C4FA6B11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42" y="6062451"/>
            <a:ext cx="787368" cy="4862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268590-9EF2-9CF4-D0ED-831BE2C58F2A}"/>
              </a:ext>
            </a:extLst>
          </p:cNvPr>
          <p:cNvSpPr/>
          <p:nvPr/>
        </p:nvSpPr>
        <p:spPr>
          <a:xfrm>
            <a:off x="1070552" y="1228597"/>
            <a:ext cx="1020453" cy="45719"/>
          </a:xfrm>
          <a:prstGeom prst="rect">
            <a:avLst/>
          </a:prstGeom>
          <a:solidFill>
            <a:srgbClr val="0C9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944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B95B5-53ED-996B-A124-DE3B32C6204E}"/>
              </a:ext>
            </a:extLst>
          </p:cNvPr>
          <p:cNvSpPr txBox="1"/>
          <p:nvPr/>
        </p:nvSpPr>
        <p:spPr>
          <a:xfrm>
            <a:off x="4921299" y="1627257"/>
            <a:ext cx="2864450" cy="449187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ZA" b="1" dirty="0">
                <a:solidFill>
                  <a:srgbClr val="415B70"/>
                </a:solidFill>
                <a:latin typeface="Raleway" panose="020B0003030101060003" pitchFamily="34" charset="0"/>
              </a:rPr>
              <a:t>Mr. G. Matanga</a:t>
            </a:r>
          </a:p>
          <a:p>
            <a:pPr algn="ctr" fontAlgn="base">
              <a:lnSpc>
                <a:spcPct val="150000"/>
              </a:lnSpc>
            </a:pPr>
            <a:br>
              <a:rPr lang="en-ZA" sz="1200" b="1" dirty="0">
                <a:solidFill>
                  <a:srgbClr val="0C9447"/>
                </a:solidFill>
                <a:latin typeface="Raleway" panose="020B0003030101060003" pitchFamily="34" charset="0"/>
              </a:rPr>
            </a:br>
            <a:endParaRPr lang="en-ZA" sz="1200" b="1" dirty="0">
              <a:solidFill>
                <a:srgbClr val="0C9447"/>
              </a:solidFill>
              <a:latin typeface="Raleway" panose="020B0003030101060003" pitchFamily="34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en-ZA" sz="1200" dirty="0">
                <a:solidFill>
                  <a:srgbClr val="415B70"/>
                </a:solidFill>
                <a:latin typeface="Raleway" panose="020B0003030101060003" pitchFamily="34" charset="0"/>
              </a:rPr>
              <a:t>Working with Diba BES Developments was a fantastic experience. Their team was professional, communicative, and delivered our project on time and within budget. The quality of their work speaks for itself. If you're looking for a construction company you can trust, look no further.​</a:t>
            </a:r>
          </a:p>
          <a:p>
            <a:pPr algn="ctr" fontAlgn="base">
              <a:lnSpc>
                <a:spcPct val="150000"/>
              </a:lnSpc>
            </a:pPr>
            <a:endParaRPr lang="en-ZA" sz="1200" dirty="0">
              <a:solidFill>
                <a:srgbClr val="415B70"/>
              </a:solidFill>
              <a:latin typeface="Raleway" panose="020B00030301010600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ZA" i="1" dirty="0">
                <a:solidFill>
                  <a:srgbClr val="0C9447"/>
                </a:solidFill>
                <a:latin typeface="Raleway" panose="020B0003030101060003" pitchFamily="34" charset="0"/>
              </a:rPr>
              <a:t>​​​​​</a:t>
            </a:r>
            <a:r>
              <a:rPr lang="en-ZA" sz="1200" b="1" i="1" dirty="0">
                <a:solidFill>
                  <a:srgbClr val="0C9447"/>
                </a:solidFill>
                <a:latin typeface="Raleway" panose="020B0003030101060003" pitchFamily="34" charset="0"/>
              </a:rPr>
              <a:t>Department of </a:t>
            </a:r>
          </a:p>
          <a:p>
            <a:pPr algn="ctr">
              <a:lnSpc>
                <a:spcPct val="150000"/>
              </a:lnSpc>
            </a:pPr>
            <a:r>
              <a:rPr lang="en-ZA" sz="1200" b="1" i="1" dirty="0" err="1">
                <a:solidFill>
                  <a:srgbClr val="0C9447"/>
                </a:solidFill>
                <a:latin typeface="Raleway" panose="020B0003030101060003" pitchFamily="34" charset="0"/>
              </a:rPr>
              <a:t>Waterand</a:t>
            </a:r>
            <a:r>
              <a:rPr lang="en-ZA" sz="1200" b="1" i="1" dirty="0">
                <a:solidFill>
                  <a:srgbClr val="0C9447"/>
                </a:solidFill>
                <a:latin typeface="Raleway" panose="020B0003030101060003" pitchFamily="34" charset="0"/>
              </a:rPr>
              <a:t> Sanitation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32FFF4-41E4-663E-2042-29F32F240A0E}"/>
              </a:ext>
            </a:extLst>
          </p:cNvPr>
          <p:cNvSpPr txBox="1"/>
          <p:nvPr/>
        </p:nvSpPr>
        <p:spPr>
          <a:xfrm>
            <a:off x="8252592" y="1627257"/>
            <a:ext cx="2864450" cy="435337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ZA" b="1" dirty="0">
                <a:solidFill>
                  <a:srgbClr val="415B70"/>
                </a:solidFill>
                <a:latin typeface="Raleway" panose="020B0003030101060003" pitchFamily="34" charset="0"/>
              </a:rPr>
              <a:t>Ms. L. Mendoza</a:t>
            </a:r>
          </a:p>
          <a:p>
            <a:pPr algn="ctr" fontAlgn="base">
              <a:lnSpc>
                <a:spcPct val="150000"/>
              </a:lnSpc>
            </a:pPr>
            <a:br>
              <a:rPr lang="en-ZA" sz="1200" b="1" dirty="0">
                <a:solidFill>
                  <a:srgbClr val="0C9447"/>
                </a:solidFill>
                <a:latin typeface="Raleway" panose="020B0003030101060003" pitchFamily="34" charset="0"/>
              </a:rPr>
            </a:br>
            <a:endParaRPr lang="en-ZA" sz="1200" b="1" dirty="0">
              <a:solidFill>
                <a:srgbClr val="0C9447"/>
              </a:solidFill>
              <a:latin typeface="Raleway" panose="020B0003030101060003" pitchFamily="34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en-ZA" sz="1200" dirty="0">
                <a:solidFill>
                  <a:srgbClr val="415B70"/>
                </a:solidFill>
                <a:latin typeface="Raleway" panose="020B0003030101060003" pitchFamily="34" charset="0"/>
              </a:rPr>
              <a:t>Diba BES exceeded our expectations with their exceptional construction services. From the initial consultation to project completion, their team was thorough, knowledgeable, and dedicated. They turned our ideas into a beautifully constructed reality. Highly recommend! ​</a:t>
            </a:r>
          </a:p>
          <a:p>
            <a:pPr algn="ctr" fontAlgn="base">
              <a:lnSpc>
                <a:spcPct val="150000"/>
              </a:lnSpc>
            </a:pPr>
            <a:endParaRPr lang="en-ZA" sz="1200" dirty="0">
              <a:solidFill>
                <a:srgbClr val="415B70"/>
              </a:solidFill>
              <a:latin typeface="Raleway" panose="020B0003030101060003" pitchFamily="34" charset="0"/>
            </a:endParaRPr>
          </a:p>
          <a:p>
            <a:pPr algn="ctr" fontAlgn="base">
              <a:lnSpc>
                <a:spcPct val="150000"/>
              </a:lnSpc>
            </a:pPr>
            <a:endParaRPr lang="en-ZA" sz="1200" dirty="0">
              <a:solidFill>
                <a:srgbClr val="415B70"/>
              </a:solidFill>
              <a:latin typeface="Raleway" panose="020B00030301010600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ZA" sz="1200" b="1" i="1" dirty="0">
                <a:solidFill>
                  <a:srgbClr val="0C9447"/>
                </a:solidFill>
                <a:latin typeface="Raleway" panose="020B0003030101060003" pitchFamily="34" charset="0"/>
              </a:rPr>
              <a:t>Township Independent Development Trust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92A131-920A-2641-EF79-C7A7C26C90E8}"/>
              </a:ext>
            </a:extLst>
          </p:cNvPr>
          <p:cNvSpPr/>
          <p:nvPr/>
        </p:nvSpPr>
        <p:spPr>
          <a:xfrm>
            <a:off x="2644743" y="2418692"/>
            <a:ext cx="1020453" cy="45719"/>
          </a:xfrm>
          <a:prstGeom prst="rect">
            <a:avLst/>
          </a:prstGeom>
          <a:solidFill>
            <a:srgbClr val="0C9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9447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F10EF7-B336-CDB1-662D-F000DA0434E8}"/>
              </a:ext>
            </a:extLst>
          </p:cNvPr>
          <p:cNvSpPr/>
          <p:nvPr/>
        </p:nvSpPr>
        <p:spPr>
          <a:xfrm>
            <a:off x="5843297" y="2395832"/>
            <a:ext cx="1020453" cy="45719"/>
          </a:xfrm>
          <a:prstGeom prst="rect">
            <a:avLst/>
          </a:prstGeom>
          <a:solidFill>
            <a:srgbClr val="0C9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9447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A8225B-B2A1-2BF1-3316-09FADC889C25}"/>
              </a:ext>
            </a:extLst>
          </p:cNvPr>
          <p:cNvSpPr/>
          <p:nvPr/>
        </p:nvSpPr>
        <p:spPr>
          <a:xfrm>
            <a:off x="9174590" y="2350113"/>
            <a:ext cx="1020453" cy="45719"/>
          </a:xfrm>
          <a:prstGeom prst="rect">
            <a:avLst/>
          </a:prstGeom>
          <a:solidFill>
            <a:srgbClr val="0C9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9447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EB1CCB-98B8-275A-3325-B7E1F71551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48716" y="405663"/>
            <a:ext cx="1452529" cy="10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2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6" grpId="0"/>
      <p:bldP spid="4" grpId="0" animBg="1"/>
      <p:bldP spid="7" grpId="0"/>
      <p:bldP spid="9" grpId="0"/>
      <p:bldP spid="15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77D87-5ECD-4741-9FE2-F477972F2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58F21C1-090F-CE6A-4BA9-AF7CE6B7E7EC}"/>
              </a:ext>
            </a:extLst>
          </p:cNvPr>
          <p:cNvSpPr txBox="1"/>
          <p:nvPr/>
        </p:nvSpPr>
        <p:spPr>
          <a:xfrm>
            <a:off x="948632" y="506255"/>
            <a:ext cx="2394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Introduction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22A5D1-8D0E-3838-D6E2-A059E07747D2}"/>
              </a:ext>
            </a:extLst>
          </p:cNvPr>
          <p:cNvSpPr/>
          <p:nvPr/>
        </p:nvSpPr>
        <p:spPr>
          <a:xfrm>
            <a:off x="1070552" y="1228597"/>
            <a:ext cx="1020453" cy="45719"/>
          </a:xfrm>
          <a:prstGeom prst="rect">
            <a:avLst/>
          </a:prstGeom>
          <a:solidFill>
            <a:srgbClr val="0C9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9447"/>
              </a:solidFill>
            </a:endParaRPr>
          </a:p>
        </p:txBody>
      </p:sp>
      <p:pic>
        <p:nvPicPr>
          <p:cNvPr id="8" name="Picture 7" descr="A map with green pins&#10;&#10;AI-generated content may be incorrect.">
            <a:extLst>
              <a:ext uri="{FF2B5EF4-FFF2-40B4-BE49-F238E27FC236}">
                <a16:creationId xmlns:a16="http://schemas.microsoft.com/office/drawing/2014/main" id="{6FFAD65C-B53B-830F-F56C-0767907EC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189" y="299715"/>
            <a:ext cx="5586720" cy="4444683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71F36002-A9FD-08FF-F3F1-F314DD1E1AD6}"/>
              </a:ext>
            </a:extLst>
          </p:cNvPr>
          <p:cNvGrpSpPr/>
          <p:nvPr/>
        </p:nvGrpSpPr>
        <p:grpSpPr>
          <a:xfrm>
            <a:off x="987974" y="4847161"/>
            <a:ext cx="11355231" cy="1988048"/>
            <a:chOff x="439333" y="4650213"/>
            <a:chExt cx="11355231" cy="198804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114214-0AFE-C745-EAB4-FE7CFAEA7275}"/>
                </a:ext>
              </a:extLst>
            </p:cNvPr>
            <p:cNvSpPr txBox="1"/>
            <p:nvPr/>
          </p:nvSpPr>
          <p:spPr>
            <a:xfrm>
              <a:off x="439333" y="4914712"/>
              <a:ext cx="2439023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endParaRPr lang="en-ZA" sz="800" dirty="0">
                <a:solidFill>
                  <a:srgbClr val="415B70"/>
                </a:solidFill>
                <a:effectLst/>
                <a:latin typeface="Raleway" panose="020B0003030101060003" pitchFamily="34" charset="0"/>
              </a:endParaRPr>
            </a:p>
            <a:p>
              <a:pPr>
                <a:buNone/>
              </a:pPr>
              <a:r>
                <a:rPr lang="en-ZA" sz="1200" b="1" dirty="0">
                  <a:solidFill>
                    <a:schemeClr val="bg1"/>
                  </a:solidFill>
                  <a:highlight>
                    <a:srgbClr val="0C9447"/>
                  </a:highlight>
                  <a:latin typeface="Raleway" panose="020B0003030101060003" pitchFamily="34" charset="0"/>
                </a:rPr>
                <a:t>Gauteng</a:t>
              </a:r>
            </a:p>
            <a:p>
              <a:pPr>
                <a:buNone/>
              </a:pPr>
              <a:endParaRPr lang="en-ZA" sz="1400" b="1" dirty="0">
                <a:solidFill>
                  <a:srgbClr val="415B70"/>
                </a:solidFill>
                <a:latin typeface="Raleway" panose="020B0003030101060003" pitchFamily="34" charset="0"/>
              </a:endParaRPr>
            </a:p>
            <a:p>
              <a:pPr>
                <a:buNone/>
              </a:pPr>
              <a:r>
                <a:rPr lang="en-ZA" sz="800" dirty="0">
                  <a:solidFill>
                    <a:srgbClr val="415B70"/>
                  </a:solidFill>
                  <a:effectLst/>
                  <a:latin typeface="Raleway" panose="020B0003030101060003" pitchFamily="34" charset="0"/>
                </a:rPr>
                <a:t>No 29 </a:t>
              </a:r>
              <a:r>
                <a:rPr lang="en-ZA" sz="800" dirty="0" err="1">
                  <a:solidFill>
                    <a:srgbClr val="415B70"/>
                  </a:solidFill>
                  <a:effectLst/>
                  <a:latin typeface="Raleway" panose="020B0003030101060003" pitchFamily="34" charset="0"/>
                </a:rPr>
                <a:t>Jakkalsbessie</a:t>
              </a:r>
              <a:r>
                <a:rPr lang="en-ZA" sz="800" dirty="0">
                  <a:solidFill>
                    <a:srgbClr val="415B70"/>
                  </a:solidFill>
                  <a:effectLst/>
                  <a:latin typeface="Raleway" panose="020B0003030101060003" pitchFamily="34" charset="0"/>
                </a:rPr>
                <a:t> Avenue </a:t>
              </a:r>
            </a:p>
            <a:p>
              <a:pPr>
                <a:buNone/>
              </a:pPr>
              <a:r>
                <a:rPr lang="en-ZA" sz="800" dirty="0" err="1">
                  <a:solidFill>
                    <a:srgbClr val="415B70"/>
                  </a:solidFill>
                  <a:effectLst/>
                  <a:latin typeface="Raleway" panose="020B0003030101060003" pitchFamily="34" charset="0"/>
                </a:rPr>
                <a:t>Heuweloord</a:t>
              </a:r>
              <a:br>
                <a:rPr lang="en-ZA" sz="800" dirty="0">
                  <a:solidFill>
                    <a:srgbClr val="415B70"/>
                  </a:solidFill>
                  <a:effectLst/>
                  <a:latin typeface="Raleway" panose="020B0003030101060003" pitchFamily="34" charset="0"/>
                </a:rPr>
              </a:br>
              <a:r>
                <a:rPr lang="en-ZA" sz="800" dirty="0">
                  <a:solidFill>
                    <a:srgbClr val="415B70"/>
                  </a:solidFill>
                  <a:effectLst/>
                  <a:latin typeface="Raleway" panose="020B0003030101060003" pitchFamily="34" charset="0"/>
                </a:rPr>
                <a:t>Centurion</a:t>
              </a:r>
              <a:br>
                <a:rPr lang="en-ZA" sz="800" dirty="0">
                  <a:solidFill>
                    <a:srgbClr val="415B70"/>
                  </a:solidFill>
                  <a:effectLst/>
                  <a:latin typeface="Raleway" panose="020B0003030101060003" pitchFamily="34" charset="0"/>
                </a:rPr>
              </a:br>
              <a:r>
                <a:rPr lang="en-ZA" sz="800" dirty="0">
                  <a:solidFill>
                    <a:srgbClr val="415B70"/>
                  </a:solidFill>
                  <a:effectLst/>
                  <a:latin typeface="Raleway" panose="020B0003030101060003" pitchFamily="34" charset="0"/>
                </a:rPr>
                <a:t>0157</a:t>
              </a:r>
              <a:endParaRPr lang="en-ZA" sz="800" dirty="0">
                <a:effectLst/>
                <a:latin typeface="Raleway" panose="020B0003030101060003" pitchFamily="34" charset="0"/>
              </a:endParaRPr>
            </a:p>
            <a:p>
              <a:br>
                <a:rPr lang="en-ZA" sz="800" dirty="0">
                  <a:effectLst/>
                  <a:latin typeface="Raleway" panose="020B0003030101060003" pitchFamily="34" charset="0"/>
                </a:rPr>
              </a:br>
              <a:r>
                <a:rPr lang="en-ZA" sz="800" u="sng" dirty="0" err="1">
                  <a:solidFill>
                    <a:srgbClr val="415B70"/>
                  </a:solidFill>
                  <a:effectLst/>
                  <a:latin typeface="Raleway" panose="020B0003030101060003" pitchFamily="34" charset="0"/>
                </a:rPr>
                <a:t>info@diba.co.za</a:t>
              </a:r>
              <a:br>
                <a:rPr lang="en-ZA" sz="800" dirty="0">
                  <a:solidFill>
                    <a:srgbClr val="415B70"/>
                  </a:solidFill>
                  <a:effectLst/>
                  <a:latin typeface="Raleway" panose="020B0003030101060003" pitchFamily="34" charset="0"/>
                </a:rPr>
              </a:br>
              <a:r>
                <a:rPr lang="en-ZA" sz="800" dirty="0">
                  <a:solidFill>
                    <a:srgbClr val="415B70"/>
                  </a:solidFill>
                  <a:effectLst/>
                  <a:latin typeface="Raleway" panose="020B0003030101060003" pitchFamily="34" charset="0"/>
                </a:rPr>
                <a:t>012 658 0722</a:t>
              </a:r>
              <a:br>
                <a:rPr lang="en-ZA" sz="800" dirty="0">
                  <a:solidFill>
                    <a:srgbClr val="415B70"/>
                  </a:solidFill>
                  <a:effectLst/>
                  <a:latin typeface="Raleway" panose="020B0003030101060003" pitchFamily="34" charset="0"/>
                </a:rPr>
              </a:br>
              <a:r>
                <a:rPr lang="en-ZA" sz="800" dirty="0">
                  <a:solidFill>
                    <a:srgbClr val="415B70"/>
                  </a:solidFill>
                  <a:effectLst/>
                  <a:latin typeface="Raleway" panose="020B0003030101060003" pitchFamily="34" charset="0"/>
                </a:rPr>
                <a:t>086 501 2160</a:t>
              </a:r>
              <a:endParaRPr lang="en-ZA" sz="800" dirty="0">
                <a:effectLst/>
                <a:latin typeface="Raleway" panose="020B0003030101060003" pitchFamily="34" charset="0"/>
              </a:endParaRPr>
            </a:p>
          </p:txBody>
        </p:sp>
        <p:pic>
          <p:nvPicPr>
            <p:cNvPr id="20" name="Picture 19" descr="A green and white logo&#10;&#10;AI-generated content may be incorrect.">
              <a:extLst>
                <a:ext uri="{FF2B5EF4-FFF2-40B4-BE49-F238E27FC236}">
                  <a16:creationId xmlns:a16="http://schemas.microsoft.com/office/drawing/2014/main" id="{577B111B-79A9-EB26-AB5D-F9E297932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465" y="4669871"/>
              <a:ext cx="603344" cy="371948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8BE36A0-FEB5-4C1A-3B1F-1F446A9FE736}"/>
                </a:ext>
              </a:extLst>
            </p:cNvPr>
            <p:cNvGrpSpPr/>
            <p:nvPr/>
          </p:nvGrpSpPr>
          <p:grpSpPr>
            <a:xfrm>
              <a:off x="2008109" y="4650213"/>
              <a:ext cx="2439023" cy="1988048"/>
              <a:chOff x="2108610" y="4650213"/>
              <a:chExt cx="2439023" cy="1988048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D67D333-14C3-C4A2-59D9-43DE883AE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2734862" y="4650213"/>
                <a:ext cx="598033" cy="423104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095595-D1BA-C5AF-57D5-29DE5222B115}"/>
                  </a:ext>
                </a:extLst>
              </p:cNvPr>
              <p:cNvSpPr txBox="1"/>
              <p:nvPr/>
            </p:nvSpPr>
            <p:spPr>
              <a:xfrm>
                <a:off x="2108610" y="4914712"/>
                <a:ext cx="2439023" cy="1723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endParaRPr lang="en-ZA" sz="800" dirty="0">
                  <a:solidFill>
                    <a:srgbClr val="415B70"/>
                  </a:solidFill>
                  <a:effectLst/>
                  <a:latin typeface="Raleway" panose="020B0003030101060003" pitchFamily="34" charset="0"/>
                </a:endParaRPr>
              </a:p>
              <a:p>
                <a:pPr>
                  <a:buNone/>
                </a:pPr>
                <a:r>
                  <a:rPr lang="en-ZA" sz="1200" b="1" dirty="0">
                    <a:solidFill>
                      <a:schemeClr val="bg1"/>
                    </a:solidFill>
                    <a:highlight>
                      <a:srgbClr val="0C9447"/>
                    </a:highlight>
                    <a:latin typeface="Raleway" panose="020B0003030101060003" pitchFamily="34" charset="0"/>
                  </a:rPr>
                  <a:t>Limpopo</a:t>
                </a:r>
              </a:p>
              <a:p>
                <a:pPr>
                  <a:buNone/>
                </a:pPr>
                <a:endParaRPr lang="en-ZA" sz="1400" b="1" dirty="0">
                  <a:solidFill>
                    <a:srgbClr val="415B70"/>
                  </a:solidFill>
                  <a:latin typeface="Raleway" panose="020B0003030101060003" pitchFamily="34" charset="0"/>
                </a:endParaRPr>
              </a:p>
              <a:p>
                <a:pPr>
                  <a:buNone/>
                </a:pP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17a </a:t>
                </a:r>
                <a:r>
                  <a:rPr lang="en-ZA" sz="800" dirty="0" err="1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Magazyn</a:t>
                </a: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 Street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Polokwane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0700</a:t>
                </a:r>
                <a:endParaRPr lang="en-ZA" sz="800" dirty="0">
                  <a:effectLst/>
                  <a:latin typeface="Raleway" panose="020B0003030101060003" pitchFamily="34" charset="0"/>
                </a:endParaRPr>
              </a:p>
              <a:p>
                <a:pPr>
                  <a:buNone/>
                </a:pP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​</a:t>
                </a:r>
                <a:endParaRPr lang="en-ZA" sz="800" dirty="0">
                  <a:effectLst/>
                  <a:latin typeface="Raleway" panose="020B0003030101060003" pitchFamily="34" charset="0"/>
                </a:endParaRPr>
              </a:p>
              <a:p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​​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u="sng" dirty="0" err="1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lp@diba.co.za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015 295 3771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086 501 2160</a:t>
                </a:r>
                <a:endParaRPr lang="en-ZA" sz="800" dirty="0">
                  <a:effectLst/>
                  <a:latin typeface="Raleway" panose="020B0003030101060003" pitchFamily="34" charset="0"/>
                </a:endParaRPr>
              </a:p>
              <a:p>
                <a:endParaRPr lang="en-ZA" sz="800" dirty="0">
                  <a:effectLst/>
                  <a:latin typeface="Raleway" panose="020B0003030101060003" pitchFamily="34" charset="0"/>
                </a:endParaRPr>
              </a:p>
            </p:txBody>
          </p:sp>
          <p:pic>
            <p:nvPicPr>
              <p:cNvPr id="25" name="Picture 24" descr="A green and white logo&#10;&#10;AI-generated content may be incorrect.">
                <a:extLst>
                  <a:ext uri="{FF2B5EF4-FFF2-40B4-BE49-F238E27FC236}">
                    <a16:creationId xmlns:a16="http://schemas.microsoft.com/office/drawing/2014/main" id="{92D282E3-EF10-2168-8EEA-AA9B402C26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5742" y="4669871"/>
                <a:ext cx="603344" cy="371948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6B1C0B0-0D4D-F093-FDA6-EFF7C045C65D}"/>
                </a:ext>
              </a:extLst>
            </p:cNvPr>
            <p:cNvGrpSpPr/>
            <p:nvPr/>
          </p:nvGrpSpPr>
          <p:grpSpPr>
            <a:xfrm>
              <a:off x="3445037" y="4669871"/>
              <a:ext cx="2439023" cy="1968390"/>
              <a:chOff x="2108610" y="4669871"/>
              <a:chExt cx="2439023" cy="1968390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0A06074-8198-279E-BCB2-1C1328E15821}"/>
                  </a:ext>
                </a:extLst>
              </p:cNvPr>
              <p:cNvSpPr txBox="1"/>
              <p:nvPr/>
            </p:nvSpPr>
            <p:spPr>
              <a:xfrm>
                <a:off x="2108610" y="4914712"/>
                <a:ext cx="2439023" cy="1723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endParaRPr lang="en-ZA" sz="800" dirty="0">
                  <a:solidFill>
                    <a:srgbClr val="415B70"/>
                  </a:solidFill>
                  <a:effectLst/>
                  <a:latin typeface="Raleway" panose="020B0003030101060003" pitchFamily="34" charset="0"/>
                </a:endParaRPr>
              </a:p>
              <a:p>
                <a:pPr>
                  <a:buNone/>
                </a:pPr>
                <a:r>
                  <a:rPr lang="en-ZA" sz="1200" b="1" dirty="0">
                    <a:solidFill>
                      <a:schemeClr val="bg1"/>
                    </a:solidFill>
                    <a:highlight>
                      <a:srgbClr val="0C9447"/>
                    </a:highlight>
                    <a:latin typeface="Raleway" panose="020B0003030101060003" pitchFamily="34" charset="0"/>
                  </a:rPr>
                  <a:t>Mpumalanga</a:t>
                </a:r>
              </a:p>
              <a:p>
                <a:pPr>
                  <a:buNone/>
                </a:pPr>
                <a:endParaRPr lang="en-ZA" sz="1400" b="1" dirty="0">
                  <a:solidFill>
                    <a:srgbClr val="415B70"/>
                  </a:solidFill>
                  <a:latin typeface="Raleway" panose="020B0003030101060003" pitchFamily="34" charset="0"/>
                </a:endParaRPr>
              </a:p>
              <a:p>
                <a:pPr>
                  <a:buNone/>
                </a:pP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Regus Business Centre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11 Van Der Merwe Street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Nelspruit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1200</a:t>
                </a:r>
                <a:endParaRPr lang="en-ZA" sz="800" dirty="0">
                  <a:effectLst/>
                  <a:latin typeface="Raleway" panose="020B0003030101060003" pitchFamily="34" charset="0"/>
                </a:endParaRPr>
              </a:p>
              <a:p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​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u="sng" dirty="0" err="1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mp@diba.co.za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013 754 7756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086 501 2160</a:t>
                </a:r>
                <a:endParaRPr lang="en-ZA" sz="800" dirty="0">
                  <a:effectLst/>
                  <a:latin typeface="Raleway" panose="020B0003030101060003" pitchFamily="34" charset="0"/>
                </a:endParaRPr>
              </a:p>
              <a:p>
                <a:endParaRPr lang="en-ZA" sz="800" dirty="0">
                  <a:effectLst/>
                  <a:latin typeface="Raleway" panose="020B0003030101060003" pitchFamily="34" charset="0"/>
                </a:endParaRPr>
              </a:p>
            </p:txBody>
          </p:sp>
          <p:pic>
            <p:nvPicPr>
              <p:cNvPr id="48" name="Picture 47" descr="A green and white logo&#10;&#10;AI-generated content may be incorrect.">
                <a:extLst>
                  <a:ext uri="{FF2B5EF4-FFF2-40B4-BE49-F238E27FC236}">
                    <a16:creationId xmlns:a16="http://schemas.microsoft.com/office/drawing/2014/main" id="{8EA59DC2-1296-1E04-74FE-85AB12D200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5742" y="4669871"/>
                <a:ext cx="603344" cy="371948"/>
              </a:xfrm>
              <a:prstGeom prst="rect">
                <a:avLst/>
              </a:prstGeom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D2088ED-6E20-8C27-4DDD-C324B10D2268}"/>
                </a:ext>
              </a:extLst>
            </p:cNvPr>
            <p:cNvGrpSpPr/>
            <p:nvPr/>
          </p:nvGrpSpPr>
          <p:grpSpPr>
            <a:xfrm>
              <a:off x="4909097" y="4669871"/>
              <a:ext cx="2439023" cy="1968390"/>
              <a:chOff x="2108610" y="4669871"/>
              <a:chExt cx="2439023" cy="1968390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BA0BD71-0563-5DB1-A12E-A2A38A68B15D}"/>
                  </a:ext>
                </a:extLst>
              </p:cNvPr>
              <p:cNvSpPr txBox="1"/>
              <p:nvPr/>
            </p:nvSpPr>
            <p:spPr>
              <a:xfrm>
                <a:off x="2108610" y="4914712"/>
                <a:ext cx="2439023" cy="1723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endParaRPr lang="en-ZA" sz="800" dirty="0">
                  <a:solidFill>
                    <a:srgbClr val="415B70"/>
                  </a:solidFill>
                  <a:effectLst/>
                  <a:latin typeface="Raleway" panose="020B0003030101060003" pitchFamily="34" charset="0"/>
                </a:endParaRPr>
              </a:p>
              <a:p>
                <a:pPr>
                  <a:buNone/>
                </a:pPr>
                <a:r>
                  <a:rPr lang="en-ZA" sz="1200" b="1" dirty="0" err="1">
                    <a:solidFill>
                      <a:schemeClr val="bg1"/>
                    </a:solidFill>
                    <a:highlight>
                      <a:srgbClr val="0C9447"/>
                    </a:highlight>
                    <a:latin typeface="Raleway" panose="020B0003030101060003" pitchFamily="34" charset="0"/>
                  </a:rPr>
                  <a:t>Kwazulu</a:t>
                </a:r>
                <a:r>
                  <a:rPr lang="en-ZA" sz="1200" b="1" dirty="0">
                    <a:solidFill>
                      <a:schemeClr val="bg1"/>
                    </a:solidFill>
                    <a:highlight>
                      <a:srgbClr val="0C9447"/>
                    </a:highlight>
                    <a:latin typeface="Raleway" panose="020B0003030101060003" pitchFamily="34" charset="0"/>
                  </a:rPr>
                  <a:t> Natal</a:t>
                </a:r>
              </a:p>
              <a:p>
                <a:pPr>
                  <a:buNone/>
                </a:pPr>
                <a:endParaRPr lang="en-ZA" sz="1400" b="1" dirty="0">
                  <a:solidFill>
                    <a:srgbClr val="415B70"/>
                  </a:solidFill>
                  <a:latin typeface="Raleway" panose="020B0003030101060003" pitchFamily="34" charset="0"/>
                </a:endParaRPr>
              </a:p>
              <a:p>
                <a:pPr>
                  <a:buNone/>
                </a:pP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35 Braemar Street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dirty="0" err="1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Lalucia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Durban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4153​</a:t>
                </a:r>
                <a:endParaRPr lang="en-ZA" sz="800" dirty="0">
                  <a:effectLst/>
                  <a:latin typeface="Raleway" panose="020B0003030101060003" pitchFamily="34" charset="0"/>
                </a:endParaRPr>
              </a:p>
              <a:p>
                <a:pPr>
                  <a:buNone/>
                </a:pPr>
                <a:br>
                  <a:rPr lang="en-ZA" sz="800" dirty="0">
                    <a:effectLst/>
                    <a:latin typeface="Raleway" panose="020B0003030101060003" pitchFamily="34" charset="0"/>
                  </a:rPr>
                </a:br>
                <a:r>
                  <a:rPr lang="en-ZA" sz="800" u="sng" dirty="0" err="1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kzn@diba.co.za</a:t>
                </a:r>
                <a:endParaRPr lang="en-ZA" sz="800" dirty="0">
                  <a:effectLst/>
                  <a:latin typeface="Raleway" panose="020B0003030101060003" pitchFamily="34" charset="0"/>
                </a:endParaRPr>
              </a:p>
              <a:p>
                <a:pPr>
                  <a:buNone/>
                </a:pP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 031 562 0078</a:t>
                </a:r>
                <a:endParaRPr lang="en-ZA" sz="800" dirty="0">
                  <a:latin typeface="Raleway" panose="020B0003030101060003" pitchFamily="34" charset="0"/>
                </a:endParaRPr>
              </a:p>
              <a:p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086 501 2160</a:t>
                </a:r>
                <a:endParaRPr lang="en-ZA" sz="800" dirty="0">
                  <a:effectLst/>
                  <a:latin typeface="Raleway" panose="020B0003030101060003" pitchFamily="34" charset="0"/>
                </a:endParaRPr>
              </a:p>
              <a:p>
                <a:endParaRPr lang="en-ZA" sz="800" dirty="0">
                  <a:effectLst/>
                  <a:latin typeface="Raleway" panose="020B0003030101060003" pitchFamily="34" charset="0"/>
                </a:endParaRPr>
              </a:p>
            </p:txBody>
          </p:sp>
          <p:pic>
            <p:nvPicPr>
              <p:cNvPr id="58" name="Picture 57" descr="A green and white logo&#10;&#10;AI-generated content may be incorrect.">
                <a:extLst>
                  <a:ext uri="{FF2B5EF4-FFF2-40B4-BE49-F238E27FC236}">
                    <a16:creationId xmlns:a16="http://schemas.microsoft.com/office/drawing/2014/main" id="{7F36FEBC-C594-1F2C-45E7-0821AFC63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5742" y="4669871"/>
                <a:ext cx="603344" cy="371948"/>
              </a:xfrm>
              <a:prstGeom prst="rect">
                <a:avLst/>
              </a:prstGeom>
            </p:spPr>
          </p:pic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8F7488B-A980-6DDF-DD6E-5AC99E22BA85}"/>
                </a:ext>
              </a:extLst>
            </p:cNvPr>
            <p:cNvGrpSpPr/>
            <p:nvPr/>
          </p:nvGrpSpPr>
          <p:grpSpPr>
            <a:xfrm>
              <a:off x="6400289" y="4669871"/>
              <a:ext cx="2439023" cy="1968390"/>
              <a:chOff x="2108610" y="4669871"/>
              <a:chExt cx="2439023" cy="1968390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B8CFD32-8253-FBCB-730D-BA3C131E3513}"/>
                  </a:ext>
                </a:extLst>
              </p:cNvPr>
              <p:cNvSpPr txBox="1"/>
              <p:nvPr/>
            </p:nvSpPr>
            <p:spPr>
              <a:xfrm>
                <a:off x="2108610" y="4914712"/>
                <a:ext cx="2439023" cy="1723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endParaRPr lang="en-ZA" sz="800" dirty="0">
                  <a:solidFill>
                    <a:srgbClr val="415B70"/>
                  </a:solidFill>
                  <a:effectLst/>
                  <a:latin typeface="Raleway" panose="020B0003030101060003" pitchFamily="34" charset="0"/>
                </a:endParaRPr>
              </a:p>
              <a:p>
                <a:pPr>
                  <a:buNone/>
                </a:pPr>
                <a:r>
                  <a:rPr lang="en-ZA" sz="1200" b="1" dirty="0">
                    <a:solidFill>
                      <a:schemeClr val="bg1"/>
                    </a:solidFill>
                    <a:highlight>
                      <a:srgbClr val="0C9447"/>
                    </a:highlight>
                    <a:latin typeface="Raleway" panose="020B0003030101060003" pitchFamily="34" charset="0"/>
                  </a:rPr>
                  <a:t>North West</a:t>
                </a:r>
              </a:p>
              <a:p>
                <a:pPr>
                  <a:buNone/>
                </a:pPr>
                <a:endParaRPr lang="en-ZA" sz="1400" b="1" dirty="0">
                  <a:solidFill>
                    <a:srgbClr val="415B70"/>
                  </a:solidFill>
                  <a:latin typeface="Raleway" panose="020B0003030101060003" pitchFamily="34" charset="0"/>
                </a:endParaRPr>
              </a:p>
              <a:p>
                <a:pPr>
                  <a:buNone/>
                </a:pP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214 Beyers Naude Dr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Rustenburg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0299</a:t>
                </a:r>
                <a:endParaRPr lang="en-ZA" sz="800" dirty="0">
                  <a:effectLst/>
                  <a:latin typeface="Raleway" panose="020B0003030101060003" pitchFamily="34" charset="0"/>
                </a:endParaRPr>
              </a:p>
              <a:p>
                <a:pPr>
                  <a:buNone/>
                </a:pP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​</a:t>
                </a:r>
                <a:endParaRPr lang="en-ZA" sz="800" dirty="0">
                  <a:effectLst/>
                  <a:latin typeface="Raleway" panose="020B0003030101060003" pitchFamily="34" charset="0"/>
                </a:endParaRPr>
              </a:p>
              <a:p>
                <a:br>
                  <a:rPr lang="en-ZA" sz="800" dirty="0">
                    <a:effectLst/>
                    <a:latin typeface="Raleway" panose="020B0003030101060003" pitchFamily="34" charset="0"/>
                  </a:rPr>
                </a:br>
                <a:r>
                  <a:rPr lang="en-ZA" sz="800" u="sng" dirty="0" err="1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nw@diba.co.za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071 773 5880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086 501 2160</a:t>
                </a:r>
                <a:endParaRPr lang="en-ZA" sz="800" dirty="0">
                  <a:effectLst/>
                  <a:latin typeface="Raleway" panose="020B0003030101060003" pitchFamily="34" charset="0"/>
                </a:endParaRPr>
              </a:p>
              <a:p>
                <a:endParaRPr lang="en-ZA" sz="800" dirty="0">
                  <a:effectLst/>
                  <a:latin typeface="Raleway" panose="020B0003030101060003" pitchFamily="34" charset="0"/>
                </a:endParaRPr>
              </a:p>
            </p:txBody>
          </p:sp>
          <p:pic>
            <p:nvPicPr>
              <p:cNvPr id="62" name="Picture 61" descr="A green and white logo&#10;&#10;AI-generated content may be incorrect.">
                <a:extLst>
                  <a:ext uri="{FF2B5EF4-FFF2-40B4-BE49-F238E27FC236}">
                    <a16:creationId xmlns:a16="http://schemas.microsoft.com/office/drawing/2014/main" id="{1D644DC7-FED6-C8F0-5A0A-E47A497390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5742" y="4669871"/>
                <a:ext cx="603344" cy="371948"/>
              </a:xfrm>
              <a:prstGeom prst="rect">
                <a:avLst/>
              </a:prstGeom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B7937EF-6F80-A564-6C36-59483B511DFC}"/>
                </a:ext>
              </a:extLst>
            </p:cNvPr>
            <p:cNvGrpSpPr/>
            <p:nvPr/>
          </p:nvGrpSpPr>
          <p:grpSpPr>
            <a:xfrm>
              <a:off x="7864349" y="4669871"/>
              <a:ext cx="2439023" cy="1968390"/>
              <a:chOff x="2108610" y="4669871"/>
              <a:chExt cx="2439023" cy="1968390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8E568A7-241C-A497-8913-38A97BABA2F9}"/>
                  </a:ext>
                </a:extLst>
              </p:cNvPr>
              <p:cNvSpPr txBox="1"/>
              <p:nvPr/>
            </p:nvSpPr>
            <p:spPr>
              <a:xfrm>
                <a:off x="2108610" y="4914712"/>
                <a:ext cx="2439023" cy="1723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endParaRPr lang="en-ZA" sz="800" dirty="0">
                  <a:solidFill>
                    <a:srgbClr val="415B70"/>
                  </a:solidFill>
                  <a:effectLst/>
                  <a:latin typeface="Raleway" panose="020B0003030101060003" pitchFamily="34" charset="0"/>
                </a:endParaRPr>
              </a:p>
              <a:p>
                <a:pPr>
                  <a:buNone/>
                </a:pPr>
                <a:r>
                  <a:rPr lang="en-ZA" sz="1200" b="1" dirty="0">
                    <a:solidFill>
                      <a:schemeClr val="bg1"/>
                    </a:solidFill>
                    <a:highlight>
                      <a:srgbClr val="0C9447"/>
                    </a:highlight>
                    <a:latin typeface="Raleway" panose="020B0003030101060003" pitchFamily="34" charset="0"/>
                  </a:rPr>
                  <a:t>Western Cape  </a:t>
                </a:r>
              </a:p>
              <a:p>
                <a:pPr>
                  <a:buNone/>
                </a:pPr>
                <a:endParaRPr lang="en-ZA" sz="1400" b="1" dirty="0">
                  <a:solidFill>
                    <a:srgbClr val="415B70"/>
                  </a:solidFill>
                  <a:latin typeface="Raleway" panose="020B0003030101060003" pitchFamily="34" charset="0"/>
                </a:endParaRPr>
              </a:p>
              <a:p>
                <a:pPr>
                  <a:buNone/>
                </a:pP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20 Klipspringer Street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dirty="0" err="1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Soneike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7580 </a:t>
                </a:r>
                <a:endParaRPr lang="en-ZA" sz="800" dirty="0">
                  <a:effectLst/>
                  <a:latin typeface="Raleway" panose="020B0003030101060003" pitchFamily="34" charset="0"/>
                </a:endParaRPr>
              </a:p>
              <a:p>
                <a:pPr>
                  <a:buNone/>
                </a:pP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​</a:t>
                </a:r>
                <a:endParaRPr lang="en-ZA" sz="800" dirty="0">
                  <a:effectLst/>
                  <a:latin typeface="Raleway" panose="020B0003030101060003" pitchFamily="34" charset="0"/>
                </a:endParaRPr>
              </a:p>
              <a:p>
                <a:br>
                  <a:rPr lang="en-ZA" sz="800" dirty="0">
                    <a:effectLst/>
                    <a:latin typeface="Raleway" panose="020B0003030101060003" pitchFamily="34" charset="0"/>
                  </a:rPr>
                </a:br>
                <a:r>
                  <a:rPr lang="en-ZA" sz="800" u="sng" dirty="0" err="1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wc@diba.co.za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072 618 5001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086 501 2160</a:t>
                </a:r>
                <a:endParaRPr lang="en-ZA" sz="800" dirty="0">
                  <a:effectLst/>
                  <a:latin typeface="Raleway" panose="020B0003030101060003" pitchFamily="34" charset="0"/>
                </a:endParaRPr>
              </a:p>
              <a:p>
                <a:endParaRPr lang="en-ZA" sz="800" dirty="0">
                  <a:effectLst/>
                  <a:latin typeface="Raleway" panose="020B0003030101060003" pitchFamily="34" charset="0"/>
                </a:endParaRPr>
              </a:p>
            </p:txBody>
          </p:sp>
          <p:pic>
            <p:nvPicPr>
              <p:cNvPr id="66" name="Picture 65" descr="A green and white logo&#10;&#10;AI-generated content may be incorrect.">
                <a:extLst>
                  <a:ext uri="{FF2B5EF4-FFF2-40B4-BE49-F238E27FC236}">
                    <a16:creationId xmlns:a16="http://schemas.microsoft.com/office/drawing/2014/main" id="{D959B715-21DF-035A-40F7-8E16B32C3E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5742" y="4669871"/>
                <a:ext cx="603344" cy="371948"/>
              </a:xfrm>
              <a:prstGeom prst="rect">
                <a:avLst/>
              </a:prstGeom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E16ABB6-AA51-5D74-A743-259E6A0764AD}"/>
                </a:ext>
              </a:extLst>
            </p:cNvPr>
            <p:cNvGrpSpPr/>
            <p:nvPr/>
          </p:nvGrpSpPr>
          <p:grpSpPr>
            <a:xfrm>
              <a:off x="9355541" y="4669871"/>
              <a:ext cx="2439023" cy="1937612"/>
              <a:chOff x="2108610" y="4669871"/>
              <a:chExt cx="2439023" cy="1937612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E4F9E45-5D1C-F3E9-100C-37B5EA3C63D1}"/>
                  </a:ext>
                </a:extLst>
              </p:cNvPr>
              <p:cNvSpPr txBox="1"/>
              <p:nvPr/>
            </p:nvSpPr>
            <p:spPr>
              <a:xfrm>
                <a:off x="2108610" y="4914712"/>
                <a:ext cx="2439023" cy="1692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endParaRPr lang="en-ZA" sz="800" dirty="0">
                  <a:solidFill>
                    <a:srgbClr val="415B70"/>
                  </a:solidFill>
                  <a:effectLst/>
                  <a:latin typeface="Raleway" panose="020B0003030101060003" pitchFamily="34" charset="0"/>
                </a:endParaRPr>
              </a:p>
              <a:p>
                <a:pPr>
                  <a:buNone/>
                </a:pPr>
                <a:r>
                  <a:rPr lang="en-ZA" sz="1200" b="1" dirty="0">
                    <a:solidFill>
                      <a:schemeClr val="bg1"/>
                    </a:solidFill>
                    <a:highlight>
                      <a:srgbClr val="0C9447"/>
                    </a:highlight>
                    <a:latin typeface="Raleway" panose="020B0003030101060003" pitchFamily="34" charset="0"/>
                  </a:rPr>
                  <a:t>Eastern Cape  </a:t>
                </a:r>
              </a:p>
              <a:p>
                <a:pPr>
                  <a:buNone/>
                </a:pPr>
                <a:endParaRPr lang="en-ZA" sz="1200" b="1" dirty="0">
                  <a:solidFill>
                    <a:schemeClr val="bg1"/>
                  </a:solidFill>
                  <a:highlight>
                    <a:srgbClr val="0C9447"/>
                  </a:highlight>
                  <a:latin typeface="Raleway" panose="020B0003030101060003" pitchFamily="34" charset="0"/>
                </a:endParaRPr>
              </a:p>
              <a:p>
                <a:pPr>
                  <a:buNone/>
                </a:pP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242 </a:t>
                </a:r>
                <a:r>
                  <a:rPr lang="en-ZA" sz="800" dirty="0" err="1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Kalashe</a:t>
                </a: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 Drive,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dirty="0" err="1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Coverock</a:t>
                </a: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 Country Estate,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East London</a:t>
                </a:r>
                <a:endParaRPr lang="en-ZA" sz="800" dirty="0">
                  <a:effectLst/>
                  <a:latin typeface="Raleway" panose="020B0003030101060003" pitchFamily="34" charset="0"/>
                </a:endParaRPr>
              </a:p>
              <a:p>
                <a:pPr>
                  <a:buNone/>
                </a:pP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​</a:t>
                </a:r>
                <a:endParaRPr lang="en-ZA" sz="800" dirty="0">
                  <a:effectLst/>
                  <a:latin typeface="Raleway" panose="020B0003030101060003" pitchFamily="34" charset="0"/>
                </a:endParaRPr>
              </a:p>
              <a:p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​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u="sng" dirty="0" err="1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info@diba.co.za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072 618 5001</a:t>
                </a:r>
                <a:b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</a:br>
                <a:r>
                  <a:rPr lang="en-ZA" sz="800" dirty="0">
                    <a:solidFill>
                      <a:srgbClr val="415B70"/>
                    </a:solidFill>
                    <a:effectLst/>
                    <a:latin typeface="Raleway" panose="020B0003030101060003" pitchFamily="34" charset="0"/>
                  </a:rPr>
                  <a:t>086 501 2160</a:t>
                </a:r>
                <a:endParaRPr lang="en-ZA" sz="800" dirty="0">
                  <a:effectLst/>
                  <a:latin typeface="Raleway" panose="020B0003030101060003" pitchFamily="34" charset="0"/>
                </a:endParaRPr>
              </a:p>
              <a:p>
                <a:endParaRPr lang="en-ZA" sz="800" dirty="0">
                  <a:effectLst/>
                  <a:latin typeface="Raleway" panose="020B0003030101060003" pitchFamily="34" charset="0"/>
                </a:endParaRPr>
              </a:p>
            </p:txBody>
          </p:sp>
          <p:pic>
            <p:nvPicPr>
              <p:cNvPr id="70" name="Picture 69" descr="A green and white logo&#10;&#10;AI-generated content may be incorrect.">
                <a:extLst>
                  <a:ext uri="{FF2B5EF4-FFF2-40B4-BE49-F238E27FC236}">
                    <a16:creationId xmlns:a16="http://schemas.microsoft.com/office/drawing/2014/main" id="{C3550E35-6630-8A8D-5D18-D6083061EC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5742" y="4669871"/>
                <a:ext cx="603344" cy="371948"/>
              </a:xfrm>
              <a:prstGeom prst="rect">
                <a:avLst/>
              </a:prstGeom>
            </p:spPr>
          </p:pic>
        </p:grp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FC32E900-806A-555D-0AAF-B9E0F910CF2B}"/>
              </a:ext>
            </a:extLst>
          </p:cNvPr>
          <p:cNvSpPr txBox="1"/>
          <p:nvPr/>
        </p:nvSpPr>
        <p:spPr>
          <a:xfrm>
            <a:off x="1070552" y="1630605"/>
            <a:ext cx="4387186" cy="253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b="1" dirty="0">
                <a:solidFill>
                  <a:srgbClr val="415B70"/>
                </a:solidFill>
                <a:latin typeface="Raleway" panose="020B0003030101060003" pitchFamily="34" charset="0"/>
              </a:rPr>
              <a:t>Head Office (Gauteng):</a:t>
            </a:r>
            <a:r>
              <a:rPr lang="en-ZA" dirty="0">
                <a:solidFill>
                  <a:srgbClr val="415B70"/>
                </a:solidFill>
                <a:latin typeface="Raleway" panose="020B0003030101060003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ZA" dirty="0">
                <a:solidFill>
                  <a:srgbClr val="415B70"/>
                </a:solidFill>
                <a:latin typeface="Raleway" panose="020B0003030101060003" pitchFamily="34" charset="0"/>
              </a:rPr>
              <a:t>No. 29 </a:t>
            </a:r>
            <a:r>
              <a:rPr lang="en-ZA" dirty="0" err="1">
                <a:solidFill>
                  <a:srgbClr val="415B70"/>
                </a:solidFill>
                <a:latin typeface="Raleway" panose="020B0003030101060003" pitchFamily="34" charset="0"/>
              </a:rPr>
              <a:t>Jakkalsbessie</a:t>
            </a:r>
            <a:r>
              <a:rPr lang="en-ZA" dirty="0">
                <a:solidFill>
                  <a:srgbClr val="415B70"/>
                </a:solidFill>
                <a:latin typeface="Raleway" panose="020B0003030101060003" pitchFamily="34" charset="0"/>
              </a:rPr>
              <a:t> Avenue, </a:t>
            </a:r>
            <a:r>
              <a:rPr lang="en-ZA" dirty="0" err="1">
                <a:solidFill>
                  <a:srgbClr val="415B70"/>
                </a:solidFill>
                <a:latin typeface="Raleway" panose="020B0003030101060003" pitchFamily="34" charset="0"/>
              </a:rPr>
              <a:t>Heuweloord</a:t>
            </a:r>
            <a:r>
              <a:rPr lang="en-ZA" dirty="0">
                <a:solidFill>
                  <a:srgbClr val="415B70"/>
                </a:solidFill>
                <a:latin typeface="Raleway" panose="020B0003030101060003" pitchFamily="34" charset="0"/>
              </a:rPr>
              <a:t>, Centurion, 0157</a:t>
            </a:r>
          </a:p>
          <a:p>
            <a:pPr>
              <a:lnSpc>
                <a:spcPct val="150000"/>
              </a:lnSpc>
            </a:pPr>
            <a:r>
              <a:rPr lang="en-ZA" dirty="0">
                <a:solidFill>
                  <a:srgbClr val="415B70"/>
                </a:solidFill>
                <a:latin typeface="Raleway" panose="020B0003030101060003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ZA" b="1" dirty="0">
                <a:solidFill>
                  <a:srgbClr val="415B70"/>
                </a:solidFill>
                <a:latin typeface="Raleway" panose="020B0003030101060003" pitchFamily="34" charset="0"/>
              </a:rPr>
              <a:t>Tel:</a:t>
            </a:r>
            <a:r>
              <a:rPr lang="en-ZA" dirty="0">
                <a:solidFill>
                  <a:srgbClr val="415B70"/>
                </a:solidFill>
                <a:latin typeface="Raleway" panose="020B0003030101060003" pitchFamily="34" charset="0"/>
              </a:rPr>
              <a:t> 012 658 0722 </a:t>
            </a:r>
          </a:p>
          <a:p>
            <a:pPr>
              <a:lnSpc>
                <a:spcPct val="150000"/>
              </a:lnSpc>
            </a:pPr>
            <a:r>
              <a:rPr lang="en-ZA" b="1" dirty="0">
                <a:solidFill>
                  <a:srgbClr val="415B70"/>
                </a:solidFill>
                <a:latin typeface="Raleway" panose="020B0003030101060003" pitchFamily="34" charset="0"/>
              </a:rPr>
              <a:t>Email:</a:t>
            </a:r>
            <a:r>
              <a:rPr lang="en-ZA" dirty="0">
                <a:solidFill>
                  <a:srgbClr val="415B70"/>
                </a:solidFill>
                <a:latin typeface="Raleway" panose="020B0003030101060003" pitchFamily="34" charset="0"/>
              </a:rPr>
              <a:t> </a:t>
            </a:r>
            <a:r>
              <a:rPr lang="en-ZA" dirty="0" err="1">
                <a:solidFill>
                  <a:srgbClr val="415B70"/>
                </a:solidFill>
                <a:latin typeface="Raleway" panose="020B0003030101060003" pitchFamily="34" charset="0"/>
              </a:rPr>
              <a:t>info@diba.co.za</a:t>
            </a:r>
            <a:endParaRPr lang="en-US" dirty="0">
              <a:solidFill>
                <a:srgbClr val="415B70"/>
              </a:solidFill>
              <a:latin typeface="Raleway" panose="020B00030301010600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016ED8-A4D8-6A4E-06A1-5E2C0352DF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9892" y="4847161"/>
            <a:ext cx="598033" cy="423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36F942-1A6F-7C74-B541-84F9E750D1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03788" y="4837723"/>
            <a:ext cx="598033" cy="423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1491FF-AB8C-BD0B-CDA6-935C826965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26378" y="4866819"/>
            <a:ext cx="598033" cy="423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AF3C-D55E-7696-6553-D9959E8B83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575182" y="4837723"/>
            <a:ext cx="598033" cy="423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148F07-A3E8-2263-4685-4659E8EC73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51394" y="4847161"/>
            <a:ext cx="598033" cy="423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0660EE-18C7-ED46-CB75-1EDBDAF543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00892" y="4837723"/>
            <a:ext cx="598033" cy="423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31F7A9-39E9-0716-ECF1-B9A02492A7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48716" y="405663"/>
            <a:ext cx="1452529" cy="10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4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598</Words>
  <Application>Microsoft Macintosh PowerPoint</Application>
  <PresentationFormat>Widescreen</PresentationFormat>
  <Paragraphs>99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Helvetica Light</vt:lpstr>
      <vt:lpstr>Raleway</vt:lpstr>
      <vt:lpstr>Raleway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Alan Gibson</dc:creator>
  <cp:lastModifiedBy>Alan Gibson</cp:lastModifiedBy>
  <cp:revision>14</cp:revision>
  <dcterms:created xsi:type="dcterms:W3CDTF">2024-08-06T12:51:49Z</dcterms:created>
  <dcterms:modified xsi:type="dcterms:W3CDTF">2026-01-05T02:49:26Z</dcterms:modified>
</cp:coreProperties>
</file>